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407" r:id="rId3"/>
    <p:sldId id="406" r:id="rId4"/>
    <p:sldId id="274" r:id="rId5"/>
    <p:sldId id="283" r:id="rId6"/>
    <p:sldId id="264" r:id="rId7"/>
    <p:sldId id="265" r:id="rId8"/>
    <p:sldId id="273" r:id="rId9"/>
    <p:sldId id="257" r:id="rId10"/>
    <p:sldId id="275" r:id="rId11"/>
    <p:sldId id="276" r:id="rId12"/>
    <p:sldId id="277" r:id="rId13"/>
    <p:sldId id="279" r:id="rId14"/>
    <p:sldId id="280" r:id="rId15"/>
    <p:sldId id="281" r:id="rId16"/>
    <p:sldId id="278" r:id="rId17"/>
    <p:sldId id="261" r:id="rId18"/>
    <p:sldId id="262" r:id="rId19"/>
    <p:sldId id="282" r:id="rId20"/>
    <p:sldId id="263" r:id="rId21"/>
    <p:sldId id="26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57"/>
    <p:restoredTop sz="94667"/>
  </p:normalViewPr>
  <p:slideViewPr>
    <p:cSldViewPr snapToGrid="0">
      <p:cViewPr varScale="1">
        <p:scale>
          <a:sx n="84" d="100"/>
          <a:sy n="84" d="100"/>
        </p:scale>
        <p:origin x="18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5FDA9-B11F-7449-B169-793ADA47A6B8}" type="datetimeFigureOut">
              <a:rPr lang="en-US" smtClean="0"/>
              <a:t>8/26/25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56CA6E-FF8B-CA4B-9680-EA2F986E6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236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6CA6E-FF8B-CA4B-9680-EA2F986E67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69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>
          <a:extLst>
            <a:ext uri="{FF2B5EF4-FFF2-40B4-BE49-F238E27FC236}">
              <a16:creationId xmlns:a16="http://schemas.microsoft.com/office/drawing/2014/main" id="{0F489640-3E6E-0DBD-E793-1EC6D18C3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>
            <a:extLst>
              <a:ext uri="{FF2B5EF4-FFF2-40B4-BE49-F238E27FC236}">
                <a16:creationId xmlns:a16="http://schemas.microsoft.com/office/drawing/2014/main" id="{52A1D90A-15DC-841E-D265-04B4832D6B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7" name="Shape 377">
            <a:extLst>
              <a:ext uri="{FF2B5EF4-FFF2-40B4-BE49-F238E27FC236}">
                <a16:creationId xmlns:a16="http://schemas.microsoft.com/office/drawing/2014/main" id="{9DA562DC-806A-F1C5-B294-719C28FFB0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926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7594D-60B3-7826-937A-7462FE577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0DBDC-5E8B-7F8B-8009-5ECFC77A9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A99FB-7F00-EE6E-43AD-9EA86E09C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89F83-A727-DF66-3FB0-F8D405BB0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7F2BF-F12F-820D-0CE7-09DB9596D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64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D0F30-3BFC-366F-459F-30677F705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92146E-0622-6EB6-59CE-C2C7E6601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FB508-6DE9-B2D9-D57B-9DD1868DD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99274-5CE3-4199-41AA-E808266F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16DB6-7556-37CC-9D81-3CAF3CEA9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05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E635FA-2F4C-7DA1-EDE7-2082E7CA83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CA2D10-E697-D6E2-22A9-36D40BCB9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B92FA-C1E3-C298-2138-74CF9B478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B8995-535B-BB96-E7CD-4B7ED902E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4300A-4B22-85F8-DB43-0C48D506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82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F5FA0-7648-E85E-59AD-6EE3E44E0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CA7EB-EF90-AC87-9BD8-6780146E6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27D96-E63A-168A-5233-F6B70C40D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1350E-E043-F2B9-6E63-4DFF0FB18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0F539-FB08-290A-B764-9D9664C4D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999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97185-9EFF-BA6C-31D7-CC9375E34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0818E-B28D-9E35-BBFB-41E054390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555CE-F380-90CE-187C-540350F5C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91689-2AB7-0DBA-DA7C-E7D1485D5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BB945-2614-0803-9383-2AE435410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001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91D0E-2E06-9899-6A50-1ADDE7454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1ABF2-4BE6-1B74-36DC-D612C9FE1F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25886-D70A-1391-28AF-4705D846F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C77CC5-ADBB-14B2-F1DA-99C4F1E9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B2C2C-90AA-09C6-5FAF-55C38BDD0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25174A-422B-F374-67D5-1859E69E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5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F4A6B-3AF0-6CD1-75DA-CB6D9D86B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A999D-82B2-6871-49E1-90E10A323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5B3A2-3124-683C-34E3-A212DF336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D15B74-E618-2C35-4069-C16ACF01B6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F1E990-B7AB-736D-1D8B-6E0147CF99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AB4C4D-691B-A4DA-D231-E23DC87D6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246454-EA8A-ABE4-EF1B-F37976579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DDADFE-E3A9-A091-6876-9693432C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388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384D4-CC10-51E2-D542-370DCDDE9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8AFC7-3335-8500-24F0-F17F4C576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F74FD-8F2F-1458-DAB2-D90B7674F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4C7FA-526C-B16A-05CA-35F519FEF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62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2B8353-2CB2-CDC9-8BB5-35E98EBED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9672B9-2E9F-CC35-05C4-65A236569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B734CC-D656-E5F1-E131-6E7FBDDCA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5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C87A-40FC-C605-C8D1-FC59061FE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B60FC-0026-C60E-A4DC-9023C7A14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E2E971-2D42-BF36-D773-7122990D1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58763C-73D6-7158-D470-209202005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1F916-CA0E-6CC6-A718-CE1104781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53A36B-30C9-0659-8A86-62ACE704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92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A21AB-3957-0559-37F7-DD6AFEC39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EAB027-1F78-ADFA-17B7-9366FEF14A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662624-E928-22A9-6E28-54F524AFE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BAD39-4BC6-FF13-5114-824F9F1D6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1CD52-FD71-3BB9-E7D6-6D4BC04D9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A034D-A884-F591-DC46-AE62860DE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BAB925-1130-5B04-EA9B-4C165DBBD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FDB2A-FE05-2259-4308-2C9D11917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7B815-10EF-F249-A451-8707405935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77B6C-6B39-B84F-862C-036E8F44DCDC}" type="datetimeFigureOut">
              <a:rPr lang="en-US" smtClean="0"/>
              <a:t>8/26/25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3FB1B-61C8-718C-F448-9210F6998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3E69B-3622-ED96-CB8C-8F029286BF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865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6DA30-426C-2998-6FFB-D60517D8AF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CDC 8512 Microprocessor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C0417C-3B7C-D541-3346-8C3E393AA1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Charles R. Severance</a:t>
            </a:r>
          </a:p>
          <a:p>
            <a:r>
              <a:rPr lang="en-US" dirty="0" err="1"/>
              <a:t>online.dr-chuck.com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397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0F4495-71F3-96F0-643E-4BD3EB238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CDC 8512 – Instruction Set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5055E-A377-43FF-D040-0859288A6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21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3D63F1-3360-6FE7-2814-BD4521630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a Register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08C540-DC5B-494D-A837-A1FD91491054}"/>
              </a:ext>
            </a:extLst>
          </p:cNvPr>
          <p:cNvSpPr txBox="1"/>
          <p:nvPr/>
        </p:nvSpPr>
        <p:spPr>
          <a:xfrm>
            <a:off x="1084997" y="1690688"/>
            <a:ext cx="105156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Courier New" panose="02070309020205020404" pitchFamily="49" charset="0"/>
              </a:rPr>
              <a:t>SX3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'C'</a:t>
            </a:r>
            <a:r>
              <a:rPr lang="en-US" dirty="0">
                <a:effectLst/>
                <a:latin typeface="Courier New" panose="02070309020205020404" pitchFamily="49" charset="0"/>
              </a:rPr>
              <a:t>     # Set X3 to the value for ASCII C (67)</a:t>
            </a:r>
          </a:p>
          <a:p>
            <a:r>
              <a:rPr lang="en-US" dirty="0">
                <a:latin typeface="Courier New" panose="02070309020205020404" pitchFamily="49" charset="0"/>
              </a:rPr>
              <a:t>SA3 0       # Set A3 to zero and store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'C'</a:t>
            </a:r>
            <a:r>
              <a:rPr lang="en-US" dirty="0">
                <a:latin typeface="Courier New" panose="02070309020205020404" pitchFamily="49" charset="0"/>
              </a:rPr>
              <a:t> in data memory location 0x00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S</a:t>
            </a:r>
            <a:r>
              <a:rPr lang="en-US" dirty="0">
                <a:latin typeface="Courier New" panose="02070309020205020404" pitchFamily="49" charset="0"/>
              </a:rPr>
              <a:t>A1 0       # Set A1 to zero and load memory location 0x00 into X0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SX3 X1      </a:t>
            </a:r>
            <a:r>
              <a:rPr lang="en-US" dirty="0">
                <a:latin typeface="Courier New" panose="02070309020205020404" pitchFamily="49" charset="0"/>
              </a:rPr>
              <a:t># Copy X3 to X1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SA3 </a:t>
            </a:r>
            <a:r>
              <a:rPr lang="en-US" dirty="0">
                <a:latin typeface="Courier New" panose="02070309020205020404" pitchFamily="49" charset="0"/>
              </a:rPr>
              <a:t>0x01</a:t>
            </a:r>
            <a:r>
              <a:rPr lang="en-US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latin typeface="Courier New" panose="02070309020205020404" pitchFamily="49" charset="0"/>
              </a:rPr>
              <a:t># Set A3 to 1 and store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'C'</a:t>
            </a:r>
            <a:r>
              <a:rPr lang="en-US" dirty="0">
                <a:latin typeface="Courier New" panose="02070309020205020404" pitchFamily="49" charset="0"/>
              </a:rPr>
              <a:t> in data memory location 0x01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SX3 0x00    </a:t>
            </a:r>
            <a:r>
              <a:rPr lang="en-US" dirty="0">
                <a:latin typeface="Courier New" panose="02070309020205020404" pitchFamily="49" charset="0"/>
              </a:rPr>
              <a:t># Set X3 to zero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SA3 0x02    </a:t>
            </a:r>
            <a:r>
              <a:rPr lang="en-US" dirty="0">
                <a:latin typeface="Courier New" panose="02070309020205020404" pitchFamily="49" charset="0"/>
              </a:rPr>
              <a:t># Set A3 to 0x02 and store X3 into location 0x02</a:t>
            </a:r>
          </a:p>
          <a:p>
            <a:endParaRPr lang="en-US" dirty="0">
              <a:effectLst/>
              <a:latin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</a:rPr>
              <a:t># Note constants can be decimal (0-255) hexadecimal (0x00-0xff) or a single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# ASCII character in single quotes 'a'</a:t>
            </a:r>
          </a:p>
        </p:txBody>
      </p:sp>
    </p:spTree>
    <p:extLst>
      <p:ext uri="{BB962C8B-B14F-4D97-AF65-F5344CB8AC3E}">
        <p14:creationId xmlns:p14="http://schemas.microsoft.com/office/powerpoint/2010/main" val="3081666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3D63F1-3360-6FE7-2814-BD4521630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Arithmetic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08C540-DC5B-494D-A837-A1FD91491054}"/>
              </a:ext>
            </a:extLst>
          </p:cNvPr>
          <p:cNvSpPr txBox="1"/>
          <p:nvPr/>
        </p:nvSpPr>
        <p:spPr>
          <a:xfrm>
            <a:off x="1084997" y="1690688"/>
            <a:ext cx="10515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Courier New" panose="02070309020205020404" pitchFamily="49" charset="0"/>
              </a:rPr>
              <a:t>SX3 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H'</a:t>
            </a:r>
            <a:r>
              <a:rPr lang="en-US" dirty="0">
                <a:effectLst/>
                <a:latin typeface="Courier New" panose="02070309020205020404" pitchFamily="49" charset="0"/>
              </a:rPr>
              <a:t>     # Set X3 to the value for ASCII H</a:t>
            </a:r>
          </a:p>
          <a:p>
            <a:r>
              <a:rPr lang="en-US" dirty="0">
                <a:latin typeface="Courier New" panose="02070309020205020404" pitchFamily="49" charset="0"/>
              </a:rPr>
              <a:t>SA3 0       # Set A3 to zero and store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H'</a:t>
            </a:r>
            <a:r>
              <a:rPr lang="en-US" dirty="0">
                <a:latin typeface="Courier New" panose="02070309020205020404" pitchFamily="49" charset="0"/>
              </a:rPr>
              <a:t> in data memory location 0x00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SX3 'e'     # Set X3 to 'e'</a:t>
            </a:r>
          </a:p>
          <a:p>
            <a:r>
              <a:rPr lang="en-US" dirty="0">
                <a:latin typeface="Courier New" panose="02070309020205020404" pitchFamily="49" charset="0"/>
              </a:rPr>
              <a:t>INC A3      # Add 1 to A3 and store 'e' in location 0x01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S</a:t>
            </a:r>
            <a:r>
              <a:rPr lang="en-US" dirty="0">
                <a:latin typeface="Courier New" panose="02070309020205020404" pitchFamily="49" charset="0"/>
              </a:rPr>
              <a:t>X3 'l'     # Set X3 to 'l'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ADD A3, 1   # Add 1 to A3 and store 'l' in location 0x01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INC A3      # Add 1 to A3 and store 'l' in location 0x02</a:t>
            </a:r>
          </a:p>
          <a:p>
            <a:r>
              <a:rPr lang="en-US" dirty="0">
                <a:latin typeface="Courier New" panose="02070309020205020404" pitchFamily="49" charset="0"/>
              </a:rPr>
              <a:t>ADD X3, 4   # Add 3 to X3 so that it is now 'p'</a:t>
            </a:r>
          </a:p>
          <a:p>
            <a:r>
              <a:rPr lang="en-US" dirty="0">
                <a:latin typeface="Courier New" panose="02070309020205020404" pitchFamily="49" charset="0"/>
              </a:rPr>
              <a:t>DEC X3      # Subtract 1 from X3 so that it is now 'o'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INC A3      # Add 1 to A3 and store '0' in location 0x03</a:t>
            </a:r>
          </a:p>
          <a:p>
            <a:r>
              <a:rPr lang="en-US" dirty="0">
                <a:latin typeface="Courier New" panose="02070309020205020404" pitchFamily="49" charset="0"/>
              </a:rPr>
              <a:t>SX3 0       # Set X3 to integer zero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INC A3      # Add 1 to A3 and store integer 0 in location 0x04</a:t>
            </a:r>
          </a:p>
          <a:p>
            <a:r>
              <a:rPr lang="en-US" dirty="0">
                <a:latin typeface="Courier New" panose="02070309020205020404" pitchFamily="49" charset="0"/>
              </a:rPr>
              <a:t>PS 0        # Print memory starting at data address 0 as an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    # ASCII string, stopping when a zero is encountered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    #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            </a:t>
            </a:r>
            <a:r>
              <a:rPr lang="en-US" dirty="0">
                <a:latin typeface="Courier New" panose="02070309020205020404" pitchFamily="49" charset="0"/>
              </a:rPr>
              <a:t># This will print:  Hello</a:t>
            </a:r>
            <a:endParaRPr lang="en-US" dirty="0"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642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3D63F1-3360-6FE7-2814-BD4521630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and Jumps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08C540-DC5B-494D-A837-A1FD91491054}"/>
              </a:ext>
            </a:extLst>
          </p:cNvPr>
          <p:cNvSpPr txBox="1"/>
          <p:nvPr/>
        </p:nvSpPr>
        <p:spPr>
          <a:xfrm>
            <a:off x="1084997" y="1690688"/>
            <a:ext cx="10515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Courier New" panose="02070309020205020404" pitchFamily="49" charset="0"/>
              </a:rPr>
              <a:t>JP 0x12     # Set the PC (Program Counter) to an instruction address and 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            # continue execution at that address</a:t>
            </a:r>
          </a:p>
          <a:p>
            <a:endParaRPr lang="en-US" dirty="0">
              <a:effectLst/>
              <a:latin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CMP X3, 42  # Compare a register to a constant and set comparison status</a:t>
            </a:r>
          </a:p>
          <a:p>
            <a:endParaRPr lang="en-US" dirty="0">
              <a:effectLst/>
              <a:latin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JE 0x12     # Jump to the instruction addres</a:t>
            </a:r>
            <a:r>
              <a:rPr lang="en-US" dirty="0">
                <a:latin typeface="Courier New" panose="02070309020205020404" pitchFamily="49" charset="0"/>
              </a:rPr>
              <a:t>s </a:t>
            </a:r>
            <a:r>
              <a:rPr lang="en-US" dirty="0">
                <a:effectLst/>
                <a:latin typeface="Courier New" panose="02070309020205020404" pitchFamily="49" charset="0"/>
              </a:rPr>
              <a:t>if comparison status is =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JG 0x12     # Jump to the instruction addres</a:t>
            </a:r>
            <a:r>
              <a:rPr lang="en-US" dirty="0">
                <a:latin typeface="Courier New" panose="02070309020205020404" pitchFamily="49" charset="0"/>
              </a:rPr>
              <a:t>s </a:t>
            </a:r>
            <a:r>
              <a:rPr lang="en-US" dirty="0">
                <a:effectLst/>
                <a:latin typeface="Courier New" panose="02070309020205020404" pitchFamily="49" charset="0"/>
              </a:rPr>
              <a:t>if comparison status is &gt;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JL 0x12     # Jump to the instruction addres</a:t>
            </a:r>
            <a:r>
              <a:rPr lang="en-US" dirty="0">
                <a:latin typeface="Courier New" panose="02070309020205020404" pitchFamily="49" charset="0"/>
              </a:rPr>
              <a:t>s </a:t>
            </a:r>
            <a:r>
              <a:rPr lang="en-US" dirty="0">
                <a:effectLst/>
                <a:latin typeface="Courier New" panose="02070309020205020404" pitchFamily="49" charset="0"/>
              </a:rPr>
              <a:t>if comparison status is &lt;</a:t>
            </a:r>
          </a:p>
        </p:txBody>
      </p:sp>
    </p:spTree>
    <p:extLst>
      <p:ext uri="{BB962C8B-B14F-4D97-AF65-F5344CB8AC3E}">
        <p14:creationId xmlns:p14="http://schemas.microsoft.com/office/powerpoint/2010/main" val="1237763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3D63F1-3360-6FE7-2814-BD4521630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Miscellaneous Instructions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08C540-DC5B-494D-A837-A1FD91491054}"/>
              </a:ext>
            </a:extLst>
          </p:cNvPr>
          <p:cNvSpPr txBox="1"/>
          <p:nvPr/>
        </p:nvSpPr>
        <p:spPr>
          <a:xfrm>
            <a:off x="1084997" y="1690688"/>
            <a:ext cx="105156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PS    # Print data area starting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at specified data address </a:t>
            </a: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# stopping when an integer 0 byte is encountered</a:t>
            </a:r>
          </a:p>
          <a:p>
            <a:endParaRPr lang="en-US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    # Dump Instruction area in hex 16 bytes per line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# 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stop after two successive zeros are encountered in an output line</a:t>
            </a:r>
          </a:p>
          <a:p>
            <a:endParaRPr lang="en-US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DD    # Dump Data area in hex 16 bytes per line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# </a:t>
            </a:r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stop after two successive zeros are encountered in an output line</a:t>
            </a:r>
          </a:p>
          <a:p>
            <a:endParaRPr lang="en-US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HALT  # Stop Execution</a:t>
            </a:r>
          </a:p>
        </p:txBody>
      </p:sp>
    </p:spTree>
    <p:extLst>
      <p:ext uri="{BB962C8B-B14F-4D97-AF65-F5344CB8AC3E}">
        <p14:creationId xmlns:p14="http://schemas.microsoft.com/office/powerpoint/2010/main" val="2424662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3D63F1-3360-6FE7-2814-BD4521630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08C540-DC5B-494D-A837-A1FD91491054}"/>
              </a:ext>
            </a:extLst>
          </p:cNvPr>
          <p:cNvSpPr txBox="1"/>
          <p:nvPr/>
        </p:nvSpPr>
        <p:spPr>
          <a:xfrm>
            <a:off x="1676400" y="1540562"/>
            <a:ext cx="10515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Courier New" panose="02070309020205020404" pitchFamily="49" charset="0"/>
              </a:rPr>
              <a:t>SX3 A3      # Copy a register to another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SX3 42      # Set a register to an 8-bit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INC A1      # Add 1 to a register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DEC X3      # Subtract 1 from a register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ADD X1, 42  # Add a constant to a register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SUB X3, 42  # Subtract a constant from a register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JP 0x12     # Jump to a label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CMP X3, 42  # Compare a register to a constant and set comparison status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JE 0x12     # Jump to the label if CMP was equal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JG 0x12     # Jump to the label if CMP was &gt;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JL 0x12     # Jump to the label if CMP was &lt;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PS          # Print data area as character string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DI          # Dump Instruction area in hex 16 per line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DD          # Dump data area in hex 16 per</a:t>
            </a:r>
          </a:p>
          <a:p>
            <a:r>
              <a:rPr lang="en-US" dirty="0">
                <a:effectLst/>
                <a:latin typeface="Courier New" panose="02070309020205020404" pitchFamily="49" charset="0"/>
              </a:rPr>
              <a:t>HALT        # Stop Execution</a:t>
            </a:r>
          </a:p>
        </p:txBody>
      </p:sp>
    </p:spTree>
    <p:extLst>
      <p:ext uri="{BB962C8B-B14F-4D97-AF65-F5344CB8AC3E}">
        <p14:creationId xmlns:p14="http://schemas.microsoft.com/office/powerpoint/2010/main" val="1126975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D340AA-13E6-FFB1-BF29-6AF87748C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CDC 8512 – Machine Language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EE5D50-65BB-DFEC-8EF7-9C0106B80F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(a.k.a. the zeros and ones of programming)</a:t>
            </a:r>
          </a:p>
        </p:txBody>
      </p:sp>
    </p:spTree>
    <p:extLst>
      <p:ext uri="{BB962C8B-B14F-4D97-AF65-F5344CB8AC3E}">
        <p14:creationId xmlns:p14="http://schemas.microsoft.com/office/powerpoint/2010/main" val="3771854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3402-64A5-2193-B8C1-FB1FB025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Halt Instruction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C269F2-B75C-712C-7CCB-A32271A1CF59}"/>
              </a:ext>
            </a:extLst>
          </p:cNvPr>
          <p:cNvGrpSpPr/>
          <p:nvPr/>
        </p:nvGrpSpPr>
        <p:grpSpPr>
          <a:xfrm>
            <a:off x="1528425" y="3178823"/>
            <a:ext cx="3478581" cy="369333"/>
            <a:chOff x="1528425" y="1995487"/>
            <a:chExt cx="3478581" cy="3693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457A29E-9016-3F32-E7BE-7F8FB6CFE772}"/>
                </a:ext>
              </a:extLst>
            </p:cNvPr>
            <p:cNvSpPr/>
            <p:nvPr/>
          </p:nvSpPr>
          <p:spPr>
            <a:xfrm>
              <a:off x="1528425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6C3E23-D57B-69B9-4640-701865D18BE9}"/>
                </a:ext>
              </a:extLst>
            </p:cNvPr>
            <p:cNvSpPr/>
            <p:nvPr/>
          </p:nvSpPr>
          <p:spPr>
            <a:xfrm>
              <a:off x="196321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DAE2393-306F-25C4-E7C7-0C0071520AB8}"/>
                </a:ext>
              </a:extLst>
            </p:cNvPr>
            <p:cNvSpPr/>
            <p:nvPr/>
          </p:nvSpPr>
          <p:spPr>
            <a:xfrm>
              <a:off x="2398057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7EE9A4C-C10E-A3AC-8D69-2E1217EDA4CE}"/>
                </a:ext>
              </a:extLst>
            </p:cNvPr>
            <p:cNvSpPr/>
            <p:nvPr/>
          </p:nvSpPr>
          <p:spPr>
            <a:xfrm>
              <a:off x="283284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C4A6076-3768-BB9B-2E6A-C1D91481C722}"/>
                </a:ext>
              </a:extLst>
            </p:cNvPr>
            <p:cNvSpPr/>
            <p:nvPr/>
          </p:nvSpPr>
          <p:spPr>
            <a:xfrm>
              <a:off x="326774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CE0CAF-316B-4205-37F4-89910820B556}"/>
                </a:ext>
              </a:extLst>
            </p:cNvPr>
            <p:cNvSpPr/>
            <p:nvPr/>
          </p:nvSpPr>
          <p:spPr>
            <a:xfrm>
              <a:off x="3702529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4369AED-359C-9080-B757-122C972B21D7}"/>
                </a:ext>
              </a:extLst>
            </p:cNvPr>
            <p:cNvSpPr/>
            <p:nvPr/>
          </p:nvSpPr>
          <p:spPr>
            <a:xfrm>
              <a:off x="413737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9680262-CBC8-52F0-189A-9D1D9B4E8076}"/>
                </a:ext>
              </a:extLst>
            </p:cNvPr>
            <p:cNvSpPr/>
            <p:nvPr/>
          </p:nvSpPr>
          <p:spPr>
            <a:xfrm>
              <a:off x="4572161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C6FCC78-C045-108B-A231-E73006D936FE}"/>
              </a:ext>
            </a:extLst>
          </p:cNvPr>
          <p:cNvSpPr txBox="1"/>
          <p:nvPr/>
        </p:nvSpPr>
        <p:spPr>
          <a:xfrm>
            <a:off x="6096000" y="1905164"/>
            <a:ext cx="5615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HALT    # Stop the CPU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E72114B-E76D-86E5-5173-FE14B89BEB65}"/>
              </a:ext>
            </a:extLst>
          </p:cNvPr>
          <p:cNvSpPr/>
          <p:nvPr/>
        </p:nvSpPr>
        <p:spPr>
          <a:xfrm>
            <a:off x="1494750" y="3121442"/>
            <a:ext cx="3512256" cy="4840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8822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3402-64A5-2193-B8C1-FB1FB025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Register 8-bit Instruction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C269F2-B75C-712C-7CCB-A32271A1CF59}"/>
              </a:ext>
            </a:extLst>
          </p:cNvPr>
          <p:cNvGrpSpPr/>
          <p:nvPr/>
        </p:nvGrpSpPr>
        <p:grpSpPr>
          <a:xfrm>
            <a:off x="1528425" y="3178823"/>
            <a:ext cx="3478581" cy="369333"/>
            <a:chOff x="1528425" y="1995487"/>
            <a:chExt cx="3478581" cy="3693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457A29E-9016-3F32-E7BE-7F8FB6CFE772}"/>
                </a:ext>
              </a:extLst>
            </p:cNvPr>
            <p:cNvSpPr/>
            <p:nvPr/>
          </p:nvSpPr>
          <p:spPr>
            <a:xfrm>
              <a:off x="1528425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6C3E23-D57B-69B9-4640-701865D18BE9}"/>
                </a:ext>
              </a:extLst>
            </p:cNvPr>
            <p:cNvSpPr/>
            <p:nvPr/>
          </p:nvSpPr>
          <p:spPr>
            <a:xfrm>
              <a:off x="196321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DAE2393-306F-25C4-E7C7-0C0071520AB8}"/>
                </a:ext>
              </a:extLst>
            </p:cNvPr>
            <p:cNvSpPr/>
            <p:nvPr/>
          </p:nvSpPr>
          <p:spPr>
            <a:xfrm>
              <a:off x="2398057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7EE9A4C-C10E-A3AC-8D69-2E1217EDA4CE}"/>
                </a:ext>
              </a:extLst>
            </p:cNvPr>
            <p:cNvSpPr/>
            <p:nvPr/>
          </p:nvSpPr>
          <p:spPr>
            <a:xfrm>
              <a:off x="283284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C4A6076-3768-BB9B-2E6A-C1D91481C722}"/>
                </a:ext>
              </a:extLst>
            </p:cNvPr>
            <p:cNvSpPr/>
            <p:nvPr/>
          </p:nvSpPr>
          <p:spPr>
            <a:xfrm>
              <a:off x="326774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CE0CAF-316B-4205-37F4-89910820B556}"/>
                </a:ext>
              </a:extLst>
            </p:cNvPr>
            <p:cNvSpPr/>
            <p:nvPr/>
          </p:nvSpPr>
          <p:spPr>
            <a:xfrm>
              <a:off x="3702529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4369AED-359C-9080-B757-122C972B21D7}"/>
                </a:ext>
              </a:extLst>
            </p:cNvPr>
            <p:cNvSpPr/>
            <p:nvPr/>
          </p:nvSpPr>
          <p:spPr>
            <a:xfrm>
              <a:off x="413737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9680262-CBC8-52F0-189A-9D1D9B4E8076}"/>
                </a:ext>
              </a:extLst>
            </p:cNvPr>
            <p:cNvSpPr/>
            <p:nvPr/>
          </p:nvSpPr>
          <p:spPr>
            <a:xfrm>
              <a:off x="4572161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5266729-ACB9-E482-B523-3F9B110373AA}"/>
              </a:ext>
            </a:extLst>
          </p:cNvPr>
          <p:cNvSpPr txBox="1"/>
          <p:nvPr/>
        </p:nvSpPr>
        <p:spPr>
          <a:xfrm>
            <a:off x="6096000" y="1905164"/>
            <a:ext cx="5368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INC A2  # Add 1 to A2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D4D1F36-7107-D2EB-84BA-9CE417146E2F}"/>
              </a:ext>
            </a:extLst>
          </p:cNvPr>
          <p:cNvSpPr/>
          <p:nvPr/>
        </p:nvSpPr>
        <p:spPr>
          <a:xfrm>
            <a:off x="3713791" y="3129713"/>
            <a:ext cx="1330250" cy="48409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6A2B1D30-80D8-1772-B793-BBE0B2CC1542}"/>
              </a:ext>
            </a:extLst>
          </p:cNvPr>
          <p:cNvSpPr/>
          <p:nvPr/>
        </p:nvSpPr>
        <p:spPr>
          <a:xfrm rot="16200000">
            <a:off x="4440337" y="3549351"/>
            <a:ext cx="362272" cy="869685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C035E2-3CE9-9B6E-9889-1CEBCDD0E99B}"/>
              </a:ext>
            </a:extLst>
          </p:cNvPr>
          <p:cNvSpPr txBox="1"/>
          <p:nvPr/>
        </p:nvSpPr>
        <p:spPr>
          <a:xfrm>
            <a:off x="4142818" y="4344821"/>
            <a:ext cx="957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</a:t>
            </a:r>
          </a:p>
          <a:p>
            <a:r>
              <a:rPr lang="en-US" dirty="0"/>
              <a:t>Number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617A25-2B37-A6A3-FD88-7FBADF1BAA0E}"/>
              </a:ext>
            </a:extLst>
          </p:cNvPr>
          <p:cNvSpPr txBox="1"/>
          <p:nvPr/>
        </p:nvSpPr>
        <p:spPr>
          <a:xfrm>
            <a:off x="3247686" y="5230298"/>
            <a:ext cx="14205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= A register</a:t>
            </a:r>
          </a:p>
          <a:p>
            <a:r>
              <a:rPr lang="en-US" dirty="0"/>
              <a:t>1 = X register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69FF53-09C9-49DE-6FD6-8F8275040F8A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3931213" y="3548155"/>
            <a:ext cx="26732" cy="16821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Left Brace 37">
            <a:extLst>
              <a:ext uri="{FF2B5EF4-FFF2-40B4-BE49-F238E27FC236}">
                <a16:creationId xmlns:a16="http://schemas.microsoft.com/office/drawing/2014/main" id="{DBF7D409-200F-3A73-317A-9BE10AA5619A}"/>
              </a:ext>
            </a:extLst>
          </p:cNvPr>
          <p:cNvSpPr/>
          <p:nvPr/>
        </p:nvSpPr>
        <p:spPr>
          <a:xfrm rot="5400000">
            <a:off x="4154520" y="2200111"/>
            <a:ext cx="362272" cy="1266254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7F1E588-6674-972E-B495-523EB7381141}"/>
              </a:ext>
            </a:extLst>
          </p:cNvPr>
          <p:cNvSpPr txBox="1"/>
          <p:nvPr/>
        </p:nvSpPr>
        <p:spPr>
          <a:xfrm>
            <a:off x="3884699" y="2131409"/>
            <a:ext cx="9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78183E26-6E6E-D765-AD39-6B0087D27BC2}"/>
              </a:ext>
            </a:extLst>
          </p:cNvPr>
          <p:cNvSpPr/>
          <p:nvPr/>
        </p:nvSpPr>
        <p:spPr>
          <a:xfrm rot="5400000">
            <a:off x="2398984" y="1747866"/>
            <a:ext cx="362273" cy="2170744"/>
          </a:xfrm>
          <a:prstGeom prst="leftBrace">
            <a:avLst>
              <a:gd name="adj1" fmla="val 0"/>
              <a:gd name="adj2" fmla="val 50000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447EDF9-9D4B-DA1B-69A0-F87DAF7A0586}"/>
              </a:ext>
            </a:extLst>
          </p:cNvPr>
          <p:cNvSpPr txBox="1"/>
          <p:nvPr/>
        </p:nvSpPr>
        <p:spPr>
          <a:xfrm>
            <a:off x="1645343" y="2131409"/>
            <a:ext cx="1959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Increment Register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0E5947-A000-0F53-DB5E-E9D3D4C3972F}"/>
              </a:ext>
            </a:extLst>
          </p:cNvPr>
          <p:cNvSpPr/>
          <p:nvPr/>
        </p:nvSpPr>
        <p:spPr>
          <a:xfrm>
            <a:off x="1494750" y="3121442"/>
            <a:ext cx="2207778" cy="4840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215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3402-64A5-2193-B8C1-FB1FB025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Register 8-Bit Instruction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C269F2-B75C-712C-7CCB-A32271A1CF59}"/>
              </a:ext>
            </a:extLst>
          </p:cNvPr>
          <p:cNvGrpSpPr/>
          <p:nvPr/>
        </p:nvGrpSpPr>
        <p:grpSpPr>
          <a:xfrm>
            <a:off x="1528425" y="3178823"/>
            <a:ext cx="3478581" cy="369333"/>
            <a:chOff x="1528425" y="1995487"/>
            <a:chExt cx="3478581" cy="3693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457A29E-9016-3F32-E7BE-7F8FB6CFE772}"/>
                </a:ext>
              </a:extLst>
            </p:cNvPr>
            <p:cNvSpPr/>
            <p:nvPr/>
          </p:nvSpPr>
          <p:spPr>
            <a:xfrm>
              <a:off x="1528425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6C3E23-D57B-69B9-4640-701865D18BE9}"/>
                </a:ext>
              </a:extLst>
            </p:cNvPr>
            <p:cNvSpPr/>
            <p:nvPr/>
          </p:nvSpPr>
          <p:spPr>
            <a:xfrm>
              <a:off x="196321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DAE2393-306F-25C4-E7C7-0C0071520AB8}"/>
                </a:ext>
              </a:extLst>
            </p:cNvPr>
            <p:cNvSpPr/>
            <p:nvPr/>
          </p:nvSpPr>
          <p:spPr>
            <a:xfrm>
              <a:off x="2398057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7EE9A4C-C10E-A3AC-8D69-2E1217EDA4CE}"/>
                </a:ext>
              </a:extLst>
            </p:cNvPr>
            <p:cNvSpPr/>
            <p:nvPr/>
          </p:nvSpPr>
          <p:spPr>
            <a:xfrm>
              <a:off x="283284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C4A6076-3768-BB9B-2E6A-C1D91481C722}"/>
                </a:ext>
              </a:extLst>
            </p:cNvPr>
            <p:cNvSpPr/>
            <p:nvPr/>
          </p:nvSpPr>
          <p:spPr>
            <a:xfrm>
              <a:off x="326774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CE0CAF-316B-4205-37F4-89910820B556}"/>
                </a:ext>
              </a:extLst>
            </p:cNvPr>
            <p:cNvSpPr/>
            <p:nvPr/>
          </p:nvSpPr>
          <p:spPr>
            <a:xfrm>
              <a:off x="3702529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4369AED-359C-9080-B757-122C972B21D7}"/>
                </a:ext>
              </a:extLst>
            </p:cNvPr>
            <p:cNvSpPr/>
            <p:nvPr/>
          </p:nvSpPr>
          <p:spPr>
            <a:xfrm>
              <a:off x="413737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9680262-CBC8-52F0-189A-9D1D9B4E8076}"/>
                </a:ext>
              </a:extLst>
            </p:cNvPr>
            <p:cNvSpPr/>
            <p:nvPr/>
          </p:nvSpPr>
          <p:spPr>
            <a:xfrm>
              <a:off x="4572161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5266729-ACB9-E482-B523-3F9B110373AA}"/>
              </a:ext>
            </a:extLst>
          </p:cNvPr>
          <p:cNvSpPr txBox="1"/>
          <p:nvPr/>
        </p:nvSpPr>
        <p:spPr>
          <a:xfrm>
            <a:off x="6096000" y="1905164"/>
            <a:ext cx="5615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DEC X2  # Decrement X2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D4D1F36-7107-D2EB-84BA-9CE417146E2F}"/>
              </a:ext>
            </a:extLst>
          </p:cNvPr>
          <p:cNvSpPr/>
          <p:nvPr/>
        </p:nvSpPr>
        <p:spPr>
          <a:xfrm>
            <a:off x="3713791" y="3129713"/>
            <a:ext cx="1330250" cy="48409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6A2B1D30-80D8-1772-B793-BBE0B2CC1542}"/>
              </a:ext>
            </a:extLst>
          </p:cNvPr>
          <p:cNvSpPr/>
          <p:nvPr/>
        </p:nvSpPr>
        <p:spPr>
          <a:xfrm rot="16200000">
            <a:off x="4440337" y="3549351"/>
            <a:ext cx="362272" cy="869685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C035E2-3CE9-9B6E-9889-1CEBCDD0E99B}"/>
              </a:ext>
            </a:extLst>
          </p:cNvPr>
          <p:cNvSpPr txBox="1"/>
          <p:nvPr/>
        </p:nvSpPr>
        <p:spPr>
          <a:xfrm>
            <a:off x="4142818" y="4344821"/>
            <a:ext cx="957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</a:t>
            </a:r>
          </a:p>
          <a:p>
            <a:r>
              <a:rPr lang="en-US" dirty="0"/>
              <a:t>Number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617A25-2B37-A6A3-FD88-7FBADF1BAA0E}"/>
              </a:ext>
            </a:extLst>
          </p:cNvPr>
          <p:cNvSpPr txBox="1"/>
          <p:nvPr/>
        </p:nvSpPr>
        <p:spPr>
          <a:xfrm>
            <a:off x="3247686" y="5230298"/>
            <a:ext cx="14205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= A register</a:t>
            </a:r>
          </a:p>
          <a:p>
            <a:r>
              <a:rPr lang="en-US" dirty="0"/>
              <a:t>1 = X register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69FF53-09C9-49DE-6FD6-8F8275040F8A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3931213" y="3548155"/>
            <a:ext cx="26732" cy="16821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Left Brace 37">
            <a:extLst>
              <a:ext uri="{FF2B5EF4-FFF2-40B4-BE49-F238E27FC236}">
                <a16:creationId xmlns:a16="http://schemas.microsoft.com/office/drawing/2014/main" id="{DBF7D409-200F-3A73-317A-9BE10AA5619A}"/>
              </a:ext>
            </a:extLst>
          </p:cNvPr>
          <p:cNvSpPr/>
          <p:nvPr/>
        </p:nvSpPr>
        <p:spPr>
          <a:xfrm rot="5400000">
            <a:off x="4154520" y="2200111"/>
            <a:ext cx="362272" cy="1266254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7F1E588-6674-972E-B495-523EB7381141}"/>
              </a:ext>
            </a:extLst>
          </p:cNvPr>
          <p:cNvSpPr txBox="1"/>
          <p:nvPr/>
        </p:nvSpPr>
        <p:spPr>
          <a:xfrm>
            <a:off x="3884699" y="2131409"/>
            <a:ext cx="940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78183E26-6E6E-D765-AD39-6B0087D27BC2}"/>
              </a:ext>
            </a:extLst>
          </p:cNvPr>
          <p:cNvSpPr/>
          <p:nvPr/>
        </p:nvSpPr>
        <p:spPr>
          <a:xfrm rot="5400000">
            <a:off x="2398984" y="1747866"/>
            <a:ext cx="362273" cy="2170744"/>
          </a:xfrm>
          <a:prstGeom prst="leftBrace">
            <a:avLst>
              <a:gd name="adj1" fmla="val 0"/>
              <a:gd name="adj2" fmla="val 50000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447EDF9-9D4B-DA1B-69A0-F87DAF7A0586}"/>
              </a:ext>
            </a:extLst>
          </p:cNvPr>
          <p:cNvSpPr txBox="1"/>
          <p:nvPr/>
        </p:nvSpPr>
        <p:spPr>
          <a:xfrm>
            <a:off x="1606071" y="2131409"/>
            <a:ext cx="2037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Decrement Register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0E5947-A000-0F53-DB5E-E9D3D4C3972F}"/>
              </a:ext>
            </a:extLst>
          </p:cNvPr>
          <p:cNvSpPr/>
          <p:nvPr/>
        </p:nvSpPr>
        <p:spPr>
          <a:xfrm>
            <a:off x="1494750" y="3121442"/>
            <a:ext cx="2207778" cy="4840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06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F326-1714-A2D4-15BF-A11A66721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69BE9-19D7-B0BC-B5E5-E090B4336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two-instruction "CPU"</a:t>
            </a:r>
          </a:p>
          <a:p>
            <a:r>
              <a:rPr lang="en-US" dirty="0"/>
              <a:t>What is missing?</a:t>
            </a:r>
          </a:p>
          <a:p>
            <a:r>
              <a:rPr lang="en-US" dirty="0"/>
              <a:t>Why not study a real CPU?</a:t>
            </a:r>
          </a:p>
          <a:p>
            <a:r>
              <a:rPr lang="en-US" dirty="0"/>
              <a:t>The CDC8512 – inspired by the CDC 6500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287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3402-64A5-2193-B8C1-FB1FB025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Register to Constant (2 byte instruction)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C269F2-B75C-712C-7CCB-A32271A1CF59}"/>
              </a:ext>
            </a:extLst>
          </p:cNvPr>
          <p:cNvGrpSpPr/>
          <p:nvPr/>
        </p:nvGrpSpPr>
        <p:grpSpPr>
          <a:xfrm>
            <a:off x="1528425" y="3178823"/>
            <a:ext cx="3478581" cy="369333"/>
            <a:chOff x="1528425" y="1995487"/>
            <a:chExt cx="3478581" cy="3693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457A29E-9016-3F32-E7BE-7F8FB6CFE772}"/>
                </a:ext>
              </a:extLst>
            </p:cNvPr>
            <p:cNvSpPr/>
            <p:nvPr/>
          </p:nvSpPr>
          <p:spPr>
            <a:xfrm>
              <a:off x="1528425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6C3E23-D57B-69B9-4640-701865D18BE9}"/>
                </a:ext>
              </a:extLst>
            </p:cNvPr>
            <p:cNvSpPr/>
            <p:nvPr/>
          </p:nvSpPr>
          <p:spPr>
            <a:xfrm>
              <a:off x="196321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DAE2393-306F-25C4-E7C7-0C0071520AB8}"/>
                </a:ext>
              </a:extLst>
            </p:cNvPr>
            <p:cNvSpPr/>
            <p:nvPr/>
          </p:nvSpPr>
          <p:spPr>
            <a:xfrm>
              <a:off x="2398057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7EE9A4C-C10E-A3AC-8D69-2E1217EDA4CE}"/>
                </a:ext>
              </a:extLst>
            </p:cNvPr>
            <p:cNvSpPr/>
            <p:nvPr/>
          </p:nvSpPr>
          <p:spPr>
            <a:xfrm>
              <a:off x="283284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C4A6076-3768-BB9B-2E6A-C1D91481C722}"/>
                </a:ext>
              </a:extLst>
            </p:cNvPr>
            <p:cNvSpPr/>
            <p:nvPr/>
          </p:nvSpPr>
          <p:spPr>
            <a:xfrm>
              <a:off x="326774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CE0CAF-316B-4205-37F4-89910820B556}"/>
                </a:ext>
              </a:extLst>
            </p:cNvPr>
            <p:cNvSpPr/>
            <p:nvPr/>
          </p:nvSpPr>
          <p:spPr>
            <a:xfrm>
              <a:off x="3702529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4369AED-359C-9080-B757-122C972B21D7}"/>
                </a:ext>
              </a:extLst>
            </p:cNvPr>
            <p:cNvSpPr/>
            <p:nvPr/>
          </p:nvSpPr>
          <p:spPr>
            <a:xfrm>
              <a:off x="413737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9680262-CBC8-52F0-189A-9D1D9B4E8076}"/>
                </a:ext>
              </a:extLst>
            </p:cNvPr>
            <p:cNvSpPr/>
            <p:nvPr/>
          </p:nvSpPr>
          <p:spPr>
            <a:xfrm>
              <a:off x="4572161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5266729-ACB9-E482-B523-3F9B110373AA}"/>
              </a:ext>
            </a:extLst>
          </p:cNvPr>
          <p:cNvSpPr txBox="1"/>
          <p:nvPr/>
        </p:nvSpPr>
        <p:spPr>
          <a:xfrm>
            <a:off x="6972472" y="2605883"/>
            <a:ext cx="438132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SX0 0x43 # Set X0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SX0 67   # Set X0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SX0 'C'  # Set X0</a:t>
            </a:r>
          </a:p>
          <a:p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D4D1F36-7107-D2EB-84BA-9CE417146E2F}"/>
              </a:ext>
            </a:extLst>
          </p:cNvPr>
          <p:cNvSpPr/>
          <p:nvPr/>
        </p:nvSpPr>
        <p:spPr>
          <a:xfrm>
            <a:off x="3713791" y="3129713"/>
            <a:ext cx="1330250" cy="48409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6A2B1D30-80D8-1772-B793-BBE0B2CC1542}"/>
              </a:ext>
            </a:extLst>
          </p:cNvPr>
          <p:cNvSpPr/>
          <p:nvPr/>
        </p:nvSpPr>
        <p:spPr>
          <a:xfrm rot="16200000">
            <a:off x="4440337" y="3549351"/>
            <a:ext cx="362272" cy="869685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C035E2-3CE9-9B6E-9889-1CEBCDD0E99B}"/>
              </a:ext>
            </a:extLst>
          </p:cNvPr>
          <p:cNvSpPr txBox="1"/>
          <p:nvPr/>
        </p:nvSpPr>
        <p:spPr>
          <a:xfrm>
            <a:off x="4142818" y="4344821"/>
            <a:ext cx="957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</a:t>
            </a:r>
          </a:p>
          <a:p>
            <a:r>
              <a:rPr lang="en-US" dirty="0"/>
              <a:t>Number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617A25-2B37-A6A3-FD88-7FBADF1BAA0E}"/>
              </a:ext>
            </a:extLst>
          </p:cNvPr>
          <p:cNvSpPr txBox="1"/>
          <p:nvPr/>
        </p:nvSpPr>
        <p:spPr>
          <a:xfrm>
            <a:off x="3247686" y="5230298"/>
            <a:ext cx="14205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= A register</a:t>
            </a:r>
          </a:p>
          <a:p>
            <a:r>
              <a:rPr lang="en-US" dirty="0"/>
              <a:t>1 = X register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69FF53-09C9-49DE-6FD6-8F8275040F8A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3931213" y="3548155"/>
            <a:ext cx="26732" cy="16821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Left Brace 37">
            <a:extLst>
              <a:ext uri="{FF2B5EF4-FFF2-40B4-BE49-F238E27FC236}">
                <a16:creationId xmlns:a16="http://schemas.microsoft.com/office/drawing/2014/main" id="{DBF7D409-200F-3A73-317A-9BE10AA5619A}"/>
              </a:ext>
            </a:extLst>
          </p:cNvPr>
          <p:cNvSpPr/>
          <p:nvPr/>
        </p:nvSpPr>
        <p:spPr>
          <a:xfrm rot="5400000">
            <a:off x="4154520" y="2200111"/>
            <a:ext cx="362272" cy="1266254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78183E26-6E6E-D765-AD39-6B0087D27BC2}"/>
              </a:ext>
            </a:extLst>
          </p:cNvPr>
          <p:cNvSpPr/>
          <p:nvPr/>
        </p:nvSpPr>
        <p:spPr>
          <a:xfrm rot="5400000">
            <a:off x="2398984" y="1747866"/>
            <a:ext cx="362273" cy="2170744"/>
          </a:xfrm>
          <a:prstGeom prst="leftBrace">
            <a:avLst>
              <a:gd name="adj1" fmla="val 0"/>
              <a:gd name="adj2" fmla="val 50000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CF2CDA-ECC3-150E-59EE-644A434E1E6D}"/>
              </a:ext>
            </a:extLst>
          </p:cNvPr>
          <p:cNvSpPr/>
          <p:nvPr/>
        </p:nvSpPr>
        <p:spPr>
          <a:xfrm>
            <a:off x="5310296" y="3170692"/>
            <a:ext cx="834543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0x43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7845A3-0FB9-6B7F-B807-E901978CAFE0}"/>
              </a:ext>
            </a:extLst>
          </p:cNvPr>
          <p:cNvSpPr/>
          <p:nvPr/>
        </p:nvSpPr>
        <p:spPr>
          <a:xfrm>
            <a:off x="1494750" y="3121442"/>
            <a:ext cx="2249778" cy="4840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5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3402-64A5-2193-B8C1-FB1FB025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Register Instruction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C269F2-B75C-712C-7CCB-A32271A1CF59}"/>
              </a:ext>
            </a:extLst>
          </p:cNvPr>
          <p:cNvGrpSpPr/>
          <p:nvPr/>
        </p:nvGrpSpPr>
        <p:grpSpPr>
          <a:xfrm>
            <a:off x="1528425" y="3178823"/>
            <a:ext cx="3478581" cy="369333"/>
            <a:chOff x="1528425" y="1995487"/>
            <a:chExt cx="3478581" cy="3693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457A29E-9016-3F32-E7BE-7F8FB6CFE772}"/>
                </a:ext>
              </a:extLst>
            </p:cNvPr>
            <p:cNvSpPr/>
            <p:nvPr/>
          </p:nvSpPr>
          <p:spPr>
            <a:xfrm>
              <a:off x="1528425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36C3E23-D57B-69B9-4640-701865D18BE9}"/>
                </a:ext>
              </a:extLst>
            </p:cNvPr>
            <p:cNvSpPr/>
            <p:nvPr/>
          </p:nvSpPr>
          <p:spPr>
            <a:xfrm>
              <a:off x="196321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DAE2393-306F-25C4-E7C7-0C0071520AB8}"/>
                </a:ext>
              </a:extLst>
            </p:cNvPr>
            <p:cNvSpPr/>
            <p:nvPr/>
          </p:nvSpPr>
          <p:spPr>
            <a:xfrm>
              <a:off x="2398057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7EE9A4C-C10E-A3AC-8D69-2E1217EDA4CE}"/>
                </a:ext>
              </a:extLst>
            </p:cNvPr>
            <p:cNvSpPr/>
            <p:nvPr/>
          </p:nvSpPr>
          <p:spPr>
            <a:xfrm>
              <a:off x="283284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C4A6076-3768-BB9B-2E6A-C1D91481C722}"/>
                </a:ext>
              </a:extLst>
            </p:cNvPr>
            <p:cNvSpPr/>
            <p:nvPr/>
          </p:nvSpPr>
          <p:spPr>
            <a:xfrm>
              <a:off x="3267742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CE0CAF-316B-4205-37F4-89910820B556}"/>
                </a:ext>
              </a:extLst>
            </p:cNvPr>
            <p:cNvSpPr/>
            <p:nvPr/>
          </p:nvSpPr>
          <p:spPr>
            <a:xfrm>
              <a:off x="3702529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4369AED-359C-9080-B757-122C972B21D7}"/>
                </a:ext>
              </a:extLst>
            </p:cNvPr>
            <p:cNvSpPr/>
            <p:nvPr/>
          </p:nvSpPr>
          <p:spPr>
            <a:xfrm>
              <a:off x="4137374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9680262-CBC8-52F0-189A-9D1D9B4E8076}"/>
                </a:ext>
              </a:extLst>
            </p:cNvPr>
            <p:cNvSpPr/>
            <p:nvPr/>
          </p:nvSpPr>
          <p:spPr>
            <a:xfrm>
              <a:off x="4572161" y="1995487"/>
              <a:ext cx="434845" cy="3693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5266729-ACB9-E482-B523-3F9B110373AA}"/>
              </a:ext>
            </a:extLst>
          </p:cNvPr>
          <p:cNvSpPr txBox="1"/>
          <p:nvPr/>
        </p:nvSpPr>
        <p:spPr>
          <a:xfrm>
            <a:off x="6096000" y="1905164"/>
            <a:ext cx="58625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SX3 A1  # Copy A1 to X3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57BF21-8984-7729-7B45-FD078B17392E}"/>
              </a:ext>
            </a:extLst>
          </p:cNvPr>
          <p:cNvSpPr/>
          <p:nvPr/>
        </p:nvSpPr>
        <p:spPr>
          <a:xfrm>
            <a:off x="2372279" y="3121442"/>
            <a:ext cx="1330250" cy="48409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774DCD8F-8B6D-9407-77A0-DCDAA676BAEF}"/>
              </a:ext>
            </a:extLst>
          </p:cNvPr>
          <p:cNvSpPr/>
          <p:nvPr/>
        </p:nvSpPr>
        <p:spPr>
          <a:xfrm rot="16200000">
            <a:off x="3086551" y="3532809"/>
            <a:ext cx="362272" cy="869685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9E145A-3601-8CBA-5F9D-69F74605B6E9}"/>
              </a:ext>
            </a:extLst>
          </p:cNvPr>
          <p:cNvSpPr txBox="1"/>
          <p:nvPr/>
        </p:nvSpPr>
        <p:spPr>
          <a:xfrm>
            <a:off x="2789032" y="4328279"/>
            <a:ext cx="957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</a:t>
            </a:r>
          </a:p>
          <a:p>
            <a:r>
              <a:rPr lang="en-US" dirty="0"/>
              <a:t>Number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AEE718-D411-D342-5493-9599815BB5A2}"/>
              </a:ext>
            </a:extLst>
          </p:cNvPr>
          <p:cNvSpPr txBox="1"/>
          <p:nvPr/>
        </p:nvSpPr>
        <p:spPr>
          <a:xfrm>
            <a:off x="1194962" y="4314832"/>
            <a:ext cx="14205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= A register</a:t>
            </a:r>
          </a:p>
          <a:p>
            <a:r>
              <a:rPr lang="en-US" dirty="0"/>
              <a:t>1 = X register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511C4A7-0BB9-E7E6-DE21-8A8CA506AB59}"/>
              </a:ext>
            </a:extLst>
          </p:cNvPr>
          <p:cNvCxnSpPr>
            <a:stCxn id="19" idx="0"/>
            <a:endCxn id="8" idx="2"/>
          </p:cNvCxnSpPr>
          <p:nvPr/>
        </p:nvCxnSpPr>
        <p:spPr>
          <a:xfrm flipV="1">
            <a:off x="1905221" y="3548156"/>
            <a:ext cx="710259" cy="7666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D4D1F36-7107-D2EB-84BA-9CE417146E2F}"/>
              </a:ext>
            </a:extLst>
          </p:cNvPr>
          <p:cNvSpPr/>
          <p:nvPr/>
        </p:nvSpPr>
        <p:spPr>
          <a:xfrm>
            <a:off x="3713791" y="3129713"/>
            <a:ext cx="1330250" cy="48409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Brace 30">
            <a:extLst>
              <a:ext uri="{FF2B5EF4-FFF2-40B4-BE49-F238E27FC236}">
                <a16:creationId xmlns:a16="http://schemas.microsoft.com/office/drawing/2014/main" id="{6A2B1D30-80D8-1772-B793-BBE0B2CC1542}"/>
              </a:ext>
            </a:extLst>
          </p:cNvPr>
          <p:cNvSpPr/>
          <p:nvPr/>
        </p:nvSpPr>
        <p:spPr>
          <a:xfrm rot="16200000">
            <a:off x="4440337" y="3549351"/>
            <a:ext cx="362272" cy="869685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C035E2-3CE9-9B6E-9889-1CEBCDD0E99B}"/>
              </a:ext>
            </a:extLst>
          </p:cNvPr>
          <p:cNvSpPr txBox="1"/>
          <p:nvPr/>
        </p:nvSpPr>
        <p:spPr>
          <a:xfrm>
            <a:off x="4142818" y="4344821"/>
            <a:ext cx="9573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</a:t>
            </a:r>
          </a:p>
          <a:p>
            <a:r>
              <a:rPr lang="en-US" dirty="0"/>
              <a:t>Number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617A25-2B37-A6A3-FD88-7FBADF1BAA0E}"/>
              </a:ext>
            </a:extLst>
          </p:cNvPr>
          <p:cNvSpPr txBox="1"/>
          <p:nvPr/>
        </p:nvSpPr>
        <p:spPr>
          <a:xfrm>
            <a:off x="3247686" y="5230298"/>
            <a:ext cx="14205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= A register</a:t>
            </a:r>
          </a:p>
          <a:p>
            <a:r>
              <a:rPr lang="en-US" dirty="0"/>
              <a:t>1 = X register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69FF53-09C9-49DE-6FD6-8F8275040F8A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3931213" y="3548155"/>
            <a:ext cx="26732" cy="16821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1641CB4D-A73B-4737-2B33-77A098B363DA}"/>
              </a:ext>
            </a:extLst>
          </p:cNvPr>
          <p:cNvSpPr/>
          <p:nvPr/>
        </p:nvSpPr>
        <p:spPr>
          <a:xfrm rot="5400000">
            <a:off x="2888268" y="2208244"/>
            <a:ext cx="362272" cy="1266254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DBF7D409-200F-3A73-317A-9BE10AA5619A}"/>
              </a:ext>
            </a:extLst>
          </p:cNvPr>
          <p:cNvSpPr/>
          <p:nvPr/>
        </p:nvSpPr>
        <p:spPr>
          <a:xfrm rot="5400000">
            <a:off x="4154520" y="2200111"/>
            <a:ext cx="362272" cy="1266254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8F34071-755B-6B11-CDAF-87D08E2BE375}"/>
              </a:ext>
            </a:extLst>
          </p:cNvPr>
          <p:cNvSpPr txBox="1"/>
          <p:nvPr/>
        </p:nvSpPr>
        <p:spPr>
          <a:xfrm>
            <a:off x="2621727" y="1914044"/>
            <a:ext cx="940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</a:t>
            </a:r>
          </a:p>
          <a:p>
            <a:pPr algn="ctr"/>
            <a:r>
              <a:rPr lang="en-US" dirty="0"/>
              <a:t>Register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7F1E588-6674-972E-B495-523EB7381141}"/>
              </a:ext>
            </a:extLst>
          </p:cNvPr>
          <p:cNvSpPr txBox="1"/>
          <p:nvPr/>
        </p:nvSpPr>
        <p:spPr>
          <a:xfrm>
            <a:off x="3728710" y="1908616"/>
            <a:ext cx="12636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Destination</a:t>
            </a:r>
          </a:p>
          <a:p>
            <a:pPr algn="ctr"/>
            <a:r>
              <a:rPr lang="en-US" dirty="0"/>
              <a:t>Register</a:t>
            </a:r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78183E26-6E6E-D765-AD39-6B0087D27BC2}"/>
              </a:ext>
            </a:extLst>
          </p:cNvPr>
          <p:cNvSpPr/>
          <p:nvPr/>
        </p:nvSpPr>
        <p:spPr>
          <a:xfrm rot="5400000">
            <a:off x="1777143" y="2369708"/>
            <a:ext cx="362272" cy="927059"/>
          </a:xfrm>
          <a:prstGeom prst="leftBrac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447EDF9-9D4B-DA1B-69A0-F87DAF7A0586}"/>
              </a:ext>
            </a:extLst>
          </p:cNvPr>
          <p:cNvSpPr txBox="1"/>
          <p:nvPr/>
        </p:nvSpPr>
        <p:spPr>
          <a:xfrm>
            <a:off x="1496347" y="1914044"/>
            <a:ext cx="9401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Register</a:t>
            </a:r>
          </a:p>
          <a:p>
            <a:pPr algn="ctr"/>
            <a:r>
              <a:rPr lang="en-US" dirty="0"/>
              <a:t>Copy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475088-3631-E1AE-A247-C29DEBC6CCA7}"/>
              </a:ext>
            </a:extLst>
          </p:cNvPr>
          <p:cNvSpPr/>
          <p:nvPr/>
        </p:nvSpPr>
        <p:spPr>
          <a:xfrm>
            <a:off x="1487951" y="3125754"/>
            <a:ext cx="892045" cy="4840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6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78">
          <a:extLst>
            <a:ext uri="{FF2B5EF4-FFF2-40B4-BE49-F238E27FC236}">
              <a16:creationId xmlns:a16="http://schemas.microsoft.com/office/drawing/2014/main" id="{7D4DE4FA-AE90-9CFD-8A6F-749DB2E54F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>
            <a:extLst>
              <a:ext uri="{FF2B5EF4-FFF2-40B4-BE49-F238E27FC236}">
                <a16:creationId xmlns:a16="http://schemas.microsoft.com/office/drawing/2014/main" id="{F27C2F62-3E09-D8ED-4EF6-DE6CEDE9FB9B}"/>
              </a:ext>
            </a:extLst>
          </p:cNvPr>
          <p:cNvSpPr txBox="1"/>
          <p:nvPr/>
        </p:nvSpPr>
        <p:spPr>
          <a:xfrm>
            <a:off x="4572001" y="985328"/>
            <a:ext cx="2590799" cy="4867274"/>
          </a:xfrm>
          <a:prstGeom prst="rect">
            <a:avLst/>
          </a:prstGeom>
          <a:noFill/>
          <a:ln w="76200" cap="rnd" cmpd="sng">
            <a:solidFill>
              <a:srgbClr val="00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t" anchorCtr="0">
            <a:noAutofit/>
          </a:bodyPr>
          <a:lstStyle/>
          <a:p>
            <a:pPr>
              <a:spcBef>
                <a:spcPts val="750"/>
              </a:spcBef>
              <a:buClr>
                <a:srgbClr val="FF00FF"/>
              </a:buClr>
              <a:buSzPct val="25000"/>
            </a:pPr>
            <a:r>
              <a:rPr lang="en-US" sz="240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Software</a:t>
            </a:r>
          </a:p>
        </p:txBody>
      </p:sp>
      <p:sp>
        <p:nvSpPr>
          <p:cNvPr id="380" name="Shape 380">
            <a:extLst>
              <a:ext uri="{FF2B5EF4-FFF2-40B4-BE49-F238E27FC236}">
                <a16:creationId xmlns:a16="http://schemas.microsoft.com/office/drawing/2014/main" id="{FC0F161D-E0BA-7CD5-600D-45FB3CC2B2D7}"/>
              </a:ext>
            </a:extLst>
          </p:cNvPr>
          <p:cNvSpPr txBox="1"/>
          <p:nvPr/>
        </p:nvSpPr>
        <p:spPr>
          <a:xfrm>
            <a:off x="2124076" y="1547303"/>
            <a:ext cx="1638299" cy="16382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Input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and Output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Devices</a:t>
            </a:r>
          </a:p>
        </p:txBody>
      </p:sp>
      <p:sp>
        <p:nvSpPr>
          <p:cNvPr id="381" name="Shape 381">
            <a:extLst>
              <a:ext uri="{FF2B5EF4-FFF2-40B4-BE49-F238E27FC236}">
                <a16:creationId xmlns:a16="http://schemas.microsoft.com/office/drawing/2014/main" id="{579D48D5-8C19-EA31-FDA6-812A769FB074}"/>
              </a:ext>
            </a:extLst>
          </p:cNvPr>
          <p:cNvSpPr txBox="1"/>
          <p:nvPr/>
        </p:nvSpPr>
        <p:spPr>
          <a:xfrm>
            <a:off x="5048251" y="1623503"/>
            <a:ext cx="1600199" cy="14858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Central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Processing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Unit</a:t>
            </a:r>
          </a:p>
        </p:txBody>
      </p:sp>
      <p:sp>
        <p:nvSpPr>
          <p:cNvPr id="382" name="Shape 382">
            <a:extLst>
              <a:ext uri="{FF2B5EF4-FFF2-40B4-BE49-F238E27FC236}">
                <a16:creationId xmlns:a16="http://schemas.microsoft.com/office/drawing/2014/main" id="{BEC2A3B4-3255-A605-6884-6357781E4631}"/>
              </a:ext>
            </a:extLst>
          </p:cNvPr>
          <p:cNvSpPr txBox="1"/>
          <p:nvPr/>
        </p:nvSpPr>
        <p:spPr>
          <a:xfrm>
            <a:off x="5048250" y="3899978"/>
            <a:ext cx="1628775" cy="16001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Main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Memory</a:t>
            </a:r>
          </a:p>
        </p:txBody>
      </p:sp>
      <p:sp>
        <p:nvSpPr>
          <p:cNvPr id="383" name="Shape 383">
            <a:extLst>
              <a:ext uri="{FF2B5EF4-FFF2-40B4-BE49-F238E27FC236}">
                <a16:creationId xmlns:a16="http://schemas.microsoft.com/office/drawing/2014/main" id="{BD0C38DB-60EB-1C70-35B9-FAE4F3AF2CAD}"/>
              </a:ext>
            </a:extLst>
          </p:cNvPr>
          <p:cNvSpPr txBox="1"/>
          <p:nvPr/>
        </p:nvSpPr>
        <p:spPr>
          <a:xfrm>
            <a:off x="8448676" y="2528378"/>
            <a:ext cx="1638299" cy="16382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Secondary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Memory</a:t>
            </a:r>
          </a:p>
        </p:txBody>
      </p:sp>
      <p:cxnSp>
        <p:nvCxnSpPr>
          <p:cNvPr id="384" name="Shape 384">
            <a:extLst>
              <a:ext uri="{FF2B5EF4-FFF2-40B4-BE49-F238E27FC236}">
                <a16:creationId xmlns:a16="http://schemas.microsoft.com/office/drawing/2014/main" id="{3D05F8F3-43E2-FCBF-3576-DFD80B56B331}"/>
              </a:ext>
            </a:extLst>
          </p:cNvPr>
          <p:cNvCxnSpPr/>
          <p:nvPr/>
        </p:nvCxnSpPr>
        <p:spPr>
          <a:xfrm flipH="1">
            <a:off x="3773089" y="2392647"/>
            <a:ext cx="794147" cy="13096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cxnSp>
        <p:nvCxnSpPr>
          <p:cNvPr id="385" name="Shape 385">
            <a:extLst>
              <a:ext uri="{FF2B5EF4-FFF2-40B4-BE49-F238E27FC236}">
                <a16:creationId xmlns:a16="http://schemas.microsoft.com/office/drawing/2014/main" id="{39AA0EBF-556A-FE30-6D8D-621FD6E697BF}"/>
              </a:ext>
            </a:extLst>
          </p:cNvPr>
          <p:cNvCxnSpPr/>
          <p:nvPr/>
        </p:nvCxnSpPr>
        <p:spPr>
          <a:xfrm rot="10800000">
            <a:off x="5543550" y="3130833"/>
            <a:ext cx="0" cy="728663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86" name="Shape 386">
            <a:extLst>
              <a:ext uri="{FF2B5EF4-FFF2-40B4-BE49-F238E27FC236}">
                <a16:creationId xmlns:a16="http://schemas.microsoft.com/office/drawing/2014/main" id="{2C205B8A-9B85-1E2C-8238-229AF225274A}"/>
              </a:ext>
            </a:extLst>
          </p:cNvPr>
          <p:cNvCxnSpPr/>
          <p:nvPr/>
        </p:nvCxnSpPr>
        <p:spPr>
          <a:xfrm>
            <a:off x="6259115" y="3143930"/>
            <a:ext cx="0" cy="689372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87" name="Shape 387">
            <a:extLst>
              <a:ext uri="{FF2B5EF4-FFF2-40B4-BE49-F238E27FC236}">
                <a16:creationId xmlns:a16="http://schemas.microsoft.com/office/drawing/2014/main" id="{E921F569-E046-0518-9A46-6A714DA5E469}"/>
              </a:ext>
            </a:extLst>
          </p:cNvPr>
          <p:cNvCxnSpPr/>
          <p:nvPr/>
        </p:nvCxnSpPr>
        <p:spPr>
          <a:xfrm flipH="1">
            <a:off x="7241382" y="2860562"/>
            <a:ext cx="1171574" cy="13096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88" name="Shape 388">
            <a:extLst>
              <a:ext uri="{FF2B5EF4-FFF2-40B4-BE49-F238E27FC236}">
                <a16:creationId xmlns:a16="http://schemas.microsoft.com/office/drawing/2014/main" id="{9C346725-4B05-FA99-020E-DCD7AD80B794}"/>
              </a:ext>
            </a:extLst>
          </p:cNvPr>
          <p:cNvCxnSpPr/>
          <p:nvPr/>
        </p:nvCxnSpPr>
        <p:spPr>
          <a:xfrm>
            <a:off x="7215187" y="3614228"/>
            <a:ext cx="1184672" cy="0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389" name="Shape 389">
            <a:extLst>
              <a:ext uri="{FF2B5EF4-FFF2-40B4-BE49-F238E27FC236}">
                <a16:creationId xmlns:a16="http://schemas.microsoft.com/office/drawing/2014/main" id="{DEBADDC2-08C3-EA58-75CA-9CF044460AD1}"/>
              </a:ext>
            </a:extLst>
          </p:cNvPr>
          <p:cNvSpPr txBox="1"/>
          <p:nvPr/>
        </p:nvSpPr>
        <p:spPr>
          <a:xfrm>
            <a:off x="9328546" y="723390"/>
            <a:ext cx="1539477" cy="8572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7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Generic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7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Computer</a:t>
            </a:r>
          </a:p>
        </p:txBody>
      </p:sp>
      <p:sp>
        <p:nvSpPr>
          <p:cNvPr id="390" name="Shape 390">
            <a:extLst>
              <a:ext uri="{FF2B5EF4-FFF2-40B4-BE49-F238E27FC236}">
                <a16:creationId xmlns:a16="http://schemas.microsoft.com/office/drawing/2014/main" id="{91BA6577-6D5A-C076-5EAB-0ABF839DF54E}"/>
              </a:ext>
            </a:extLst>
          </p:cNvPr>
          <p:cNvSpPr/>
          <p:nvPr/>
        </p:nvSpPr>
        <p:spPr>
          <a:xfrm>
            <a:off x="6886575" y="832928"/>
            <a:ext cx="1352550" cy="952500"/>
          </a:xfrm>
          <a:prstGeom prst="wedgeEllipseCallout">
            <a:avLst>
              <a:gd name="adj1" fmla="val -64148"/>
              <a:gd name="adj2" fmla="val 74451"/>
            </a:avLst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195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What</a:t>
            </a:r>
          </a:p>
          <a:p>
            <a:pPr algn="ctr">
              <a:buClr>
                <a:srgbClr val="000000"/>
              </a:buClr>
              <a:buSzPct val="25000"/>
            </a:pPr>
            <a:r>
              <a:rPr lang="en-US" sz="195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Next?</a:t>
            </a:r>
          </a:p>
        </p:txBody>
      </p:sp>
      <p:pic>
        <p:nvPicPr>
          <p:cNvPr id="391" name="Shape 391">
            <a:extLst>
              <a:ext uri="{FF2B5EF4-FFF2-40B4-BE49-F238E27FC236}">
                <a16:creationId xmlns:a16="http://schemas.microsoft.com/office/drawing/2014/main" id="{A97F28EC-7D2F-9199-62A9-B38EBF58B46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61358" y="4080952"/>
            <a:ext cx="342900" cy="48696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407">
            <a:extLst>
              <a:ext uri="{FF2B5EF4-FFF2-40B4-BE49-F238E27FC236}">
                <a16:creationId xmlns:a16="http://schemas.microsoft.com/office/drawing/2014/main" id="{A3FA041A-20DB-981E-DAF6-576B851566CF}"/>
              </a:ext>
            </a:extLst>
          </p:cNvPr>
          <p:cNvSpPr txBox="1"/>
          <p:nvPr/>
        </p:nvSpPr>
        <p:spPr>
          <a:xfrm>
            <a:off x="9482138" y="5072063"/>
            <a:ext cx="1628775" cy="8572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rgbClr val="008080"/>
              </a:buClr>
              <a:buSzPct val="25000"/>
            </a:pPr>
            <a:r>
              <a:rPr lang="en-US" sz="2700">
                <a:solidFill>
                  <a:schemeClr val="accent4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Machine</a:t>
            </a:r>
          </a:p>
          <a:p>
            <a:pPr algn="ctr">
              <a:buClr>
                <a:srgbClr val="008080"/>
              </a:buClr>
              <a:buSzPct val="25000"/>
            </a:pPr>
            <a:r>
              <a:rPr lang="en-US" sz="2700">
                <a:solidFill>
                  <a:schemeClr val="accent4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Language</a:t>
            </a:r>
          </a:p>
        </p:txBody>
      </p:sp>
      <p:sp>
        <p:nvSpPr>
          <p:cNvPr id="17" name="Shape 410">
            <a:extLst>
              <a:ext uri="{FF2B5EF4-FFF2-40B4-BE49-F238E27FC236}">
                <a16:creationId xmlns:a16="http://schemas.microsoft.com/office/drawing/2014/main" id="{E5C2F4CA-1609-C240-5608-DD3A92B002DB}"/>
              </a:ext>
            </a:extLst>
          </p:cNvPr>
          <p:cNvSpPr/>
          <p:nvPr/>
        </p:nvSpPr>
        <p:spPr>
          <a:xfrm>
            <a:off x="5753101" y="2971800"/>
            <a:ext cx="2076449" cy="952500"/>
          </a:xfrm>
          <a:prstGeom prst="wedgeEllipseCallout">
            <a:avLst>
              <a:gd name="adj1" fmla="val -23159"/>
              <a:gd name="adj2" fmla="val 71986"/>
            </a:avLst>
          </a:prstGeom>
          <a:solidFill>
            <a:schemeClr val="tx1">
              <a:lumMod val="75000"/>
            </a:schemeClr>
          </a:solidFill>
          <a:ln w="50800" cap="rnd" cmpd="sng">
            <a:solidFill>
              <a:srgbClr val="FF99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rgbClr val="008080"/>
              </a:buClr>
              <a:buSzPct val="25000"/>
            </a:pPr>
            <a:r>
              <a:rPr lang="en-US" sz="1950" b="1" dirty="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 New"/>
              </a:rPr>
              <a:t>01001001</a:t>
            </a:r>
          </a:p>
          <a:p>
            <a:pPr algn="ctr">
              <a:buClr>
                <a:srgbClr val="008080"/>
              </a:buClr>
              <a:buSzPct val="25000"/>
            </a:pPr>
            <a:r>
              <a:rPr lang="en-US" sz="1950" b="1" dirty="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 New"/>
              </a:rPr>
              <a:t>00111001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4ADE9D-6F05-B195-E416-43B23F767D6B}"/>
              </a:ext>
            </a:extLst>
          </p:cNvPr>
          <p:cNvSpPr txBox="1"/>
          <p:nvPr/>
        </p:nvSpPr>
        <p:spPr>
          <a:xfrm>
            <a:off x="685605" y="4343622"/>
            <a:ext cx="2876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Python for Everybody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Chapter 1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Slide 19</a:t>
            </a:r>
          </a:p>
        </p:txBody>
      </p:sp>
    </p:spTree>
    <p:extLst>
      <p:ext uri="{BB962C8B-B14F-4D97-AF65-F5344CB8AC3E}">
        <p14:creationId xmlns:p14="http://schemas.microsoft.com/office/powerpoint/2010/main" val="3287861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E305D-004C-16AD-4892-B2B29E92A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8827" cy="1325563"/>
          </a:xfrm>
        </p:spPr>
        <p:txBody>
          <a:bodyPr/>
          <a:lstStyle/>
          <a:p>
            <a:r>
              <a:rPr lang="en-US" dirty="0"/>
              <a:t>CDC 8512 - Inspired by CDC 6500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5A506-C7B5-C870-436B-9065988FB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2957"/>
            <a:ext cx="6040272" cy="4274006"/>
          </a:xfrm>
        </p:spPr>
        <p:txBody>
          <a:bodyPr/>
          <a:lstStyle/>
          <a:p>
            <a:r>
              <a:rPr lang="en-US" dirty="0"/>
              <a:t>Control Data Corporation</a:t>
            </a:r>
          </a:p>
          <a:p>
            <a:r>
              <a:rPr lang="en-US" dirty="0"/>
              <a:t>Mid 1960’s – mid-1970’s</a:t>
            </a:r>
          </a:p>
          <a:p>
            <a:r>
              <a:rPr lang="en-US" dirty="0"/>
              <a:t>Dr. Chuck’s first computer</a:t>
            </a:r>
          </a:p>
          <a:p>
            <a:pPr lvl="1"/>
            <a:r>
              <a:rPr lang="en-US" dirty="0"/>
              <a:t>FORTRAN</a:t>
            </a:r>
          </a:p>
          <a:p>
            <a:pPr lvl="1"/>
            <a:r>
              <a:rPr lang="en-US" dirty="0"/>
              <a:t>Assembly Language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E99672-4636-BAA8-9D05-A4791901C9FE}"/>
              </a:ext>
            </a:extLst>
          </p:cNvPr>
          <p:cNvSpPr txBox="1"/>
          <p:nvPr/>
        </p:nvSpPr>
        <p:spPr>
          <a:xfrm>
            <a:off x="730154" y="5942568"/>
            <a:ext cx="77314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/wiki/CDC_6000_series#Central_processor</a:t>
            </a:r>
          </a:p>
        </p:txBody>
      </p:sp>
      <p:pic>
        <p:nvPicPr>
          <p:cNvPr id="7" name="Picture 6" descr="A picture containing indoor, computer, keyboard, desk&#10;&#10;Description automatically generated">
            <a:extLst>
              <a:ext uri="{FF2B5EF4-FFF2-40B4-BE49-F238E27FC236}">
                <a16:creationId xmlns:a16="http://schemas.microsoft.com/office/drawing/2014/main" id="{A624CB3D-8856-F440-96EC-347C211B8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8282" y="739041"/>
            <a:ext cx="4265518" cy="2379816"/>
          </a:xfrm>
          <a:prstGeom prst="rect">
            <a:avLst/>
          </a:prstGeom>
        </p:spPr>
      </p:pic>
      <p:pic>
        <p:nvPicPr>
          <p:cNvPr id="9" name="Picture 8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BFC4ECE2-9687-5D21-4DC6-29E3308F2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282" y="3331125"/>
            <a:ext cx="4265518" cy="239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344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E305D-004C-16AD-4892-B2B29E92A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8827" cy="1325563"/>
          </a:xfrm>
        </p:spPr>
        <p:txBody>
          <a:bodyPr/>
          <a:lstStyle/>
          <a:p>
            <a:r>
              <a:rPr lang="en-US" dirty="0"/>
              <a:t>CDC 8512 - Inspired by CDC 6500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5A506-C7B5-C870-436B-9065988FB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2957"/>
            <a:ext cx="6040272" cy="4274006"/>
          </a:xfrm>
        </p:spPr>
        <p:txBody>
          <a:bodyPr/>
          <a:lstStyle/>
          <a:p>
            <a:r>
              <a:rPr lang="en-US" dirty="0"/>
              <a:t>Control Data Corporation</a:t>
            </a:r>
          </a:p>
          <a:p>
            <a:r>
              <a:rPr lang="en-US" dirty="0"/>
              <a:t>Mid 1960’s – mid-1970’s</a:t>
            </a:r>
          </a:p>
          <a:p>
            <a:r>
              <a:rPr lang="en-US" dirty="0"/>
              <a:t>Dr. Chuck’s first computer</a:t>
            </a:r>
          </a:p>
          <a:p>
            <a:pPr lvl="1"/>
            <a:r>
              <a:rPr lang="en-US" dirty="0"/>
              <a:t>FORTRAN</a:t>
            </a:r>
          </a:p>
          <a:p>
            <a:pPr lvl="1"/>
            <a:r>
              <a:rPr lang="en-US" dirty="0"/>
              <a:t>Assembly Language</a:t>
            </a:r>
          </a:p>
          <a:p>
            <a:pPr lvl="1"/>
            <a:r>
              <a:rPr lang="en-US" dirty="0"/>
              <a:t>Pascal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E99672-4636-BAA8-9D05-A4791901C9FE}"/>
              </a:ext>
            </a:extLst>
          </p:cNvPr>
          <p:cNvSpPr txBox="1"/>
          <p:nvPr/>
        </p:nvSpPr>
        <p:spPr>
          <a:xfrm>
            <a:off x="730154" y="5942568"/>
            <a:ext cx="77314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/wiki/CDC_6000_series#Central_processor</a:t>
            </a:r>
          </a:p>
        </p:txBody>
      </p:sp>
      <p:pic>
        <p:nvPicPr>
          <p:cNvPr id="6" name="Picture 5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0BE85EDE-CEA6-CD52-F8C1-5BF8215D8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3249" y="546100"/>
            <a:ext cx="2813320" cy="3766593"/>
          </a:xfrm>
          <a:prstGeom prst="rect">
            <a:avLst/>
          </a:prstGeom>
        </p:spPr>
      </p:pic>
      <p:pic>
        <p:nvPicPr>
          <p:cNvPr id="10" name="Picture 9" descr="A picture containing text, person, indoor, person&#10;&#10;Description automatically generated">
            <a:extLst>
              <a:ext uri="{FF2B5EF4-FFF2-40B4-BE49-F238E27FC236}">
                <a16:creationId xmlns:a16="http://schemas.microsoft.com/office/drawing/2014/main" id="{E0A345FF-5BF2-705D-4F60-46CD877DEF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447" y="3213267"/>
            <a:ext cx="4562714" cy="257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710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24C54-7E29-06F8-5E01-420A05575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CDC6500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5E487-CB08-D54D-6F2D-E38CF5621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60 bit words – Integer and floating point formats</a:t>
            </a:r>
          </a:p>
          <a:p>
            <a:r>
              <a:rPr lang="en-US" dirty="0"/>
              <a:t>6 bit characters - upper case only</a:t>
            </a:r>
          </a:p>
          <a:p>
            <a:r>
              <a:rPr lang="en-US" dirty="0"/>
              <a:t>Two kinds of data registers - A0-A7 – Address and X0-X7 Operands</a:t>
            </a:r>
          </a:p>
          <a:p>
            <a:r>
              <a:rPr lang="en-US" dirty="0"/>
              <a:t>To load from memory you put the address in A1-A5 and the data from memory is loaded into the corresponding X1-X5</a:t>
            </a:r>
          </a:p>
          <a:p>
            <a:r>
              <a:rPr lang="en-US" dirty="0"/>
              <a:t>To store into memory you put the data in X6 or X7 and Set the corresponding A6 or A7 to the location where you want the memory stored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789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1483D9-A6D2-F89C-7395-DC9DD5855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066" y="385616"/>
            <a:ext cx="3370497" cy="51905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D4BE6B-5CD4-407B-9545-BED2ADC4E988}"/>
              </a:ext>
            </a:extLst>
          </p:cNvPr>
          <p:cNvSpPr txBox="1"/>
          <p:nvPr/>
        </p:nvSpPr>
        <p:spPr>
          <a:xfrm>
            <a:off x="4371212" y="6287718"/>
            <a:ext cx="61375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ygdes.com</a:t>
            </a:r>
            <a:r>
              <a:rPr lang="en-US" dirty="0"/>
              <a:t>/CDC/60100000D_6600refMan_Feb67.pdf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4528A1-E8E7-A589-1639-074CFC5A5859}"/>
              </a:ext>
            </a:extLst>
          </p:cNvPr>
          <p:cNvSpPr txBox="1"/>
          <p:nvPr/>
        </p:nvSpPr>
        <p:spPr>
          <a:xfrm>
            <a:off x="1017211" y="385616"/>
            <a:ext cx="690031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To provide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 more compact symbolic language, the 24 operating registers are identified by letters and numbers: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A = Address Register (A0, A1 .. A7)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B = increment register (B0, B1 … B7)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X = operand register (X0, X1 … X7)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The operand registers hold operands and results for servicing the functional units.  Five registers (X1-X5) hold read operands from Central Memory and two registers X6 – X7) hold results to be sent to Central Memory (Figure 3-2).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Operands and results transfer between memory and these registers as a result of placing a quantity into a corresponding address register (A1-A7).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 Control Data 6400/6500/6660 Computer Systems Reference Manual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A67709-002C-DD33-0D10-1C3BDA411A0B}"/>
              </a:ext>
            </a:extLst>
          </p:cNvPr>
          <p:cNvSpPr txBox="1"/>
          <p:nvPr/>
        </p:nvSpPr>
        <p:spPr>
          <a:xfrm>
            <a:off x="9485815" y="5593898"/>
            <a:ext cx="16889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Figure 3.2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879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24C54-7E29-06F8-5E01-420A05575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CDC8512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5E487-CB08-D54D-6F2D-E38CF5621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8 bit words – Positive integers only (i.e. like a C char)</a:t>
            </a:r>
          </a:p>
          <a:p>
            <a:r>
              <a:rPr lang="en-US" dirty="0"/>
              <a:t>8 bit characters – ASCII (i.e. like a C  char)</a:t>
            </a:r>
          </a:p>
          <a:p>
            <a:r>
              <a:rPr lang="en-US" dirty="0"/>
              <a:t>256 bytes of Instruction memory and 256 bytes of Data memory</a:t>
            </a:r>
          </a:p>
          <a:p>
            <a:r>
              <a:rPr lang="en-US" dirty="0"/>
              <a:t>Eight 8-bit registers (A0-A3) and (X0-X3)</a:t>
            </a:r>
          </a:p>
          <a:p>
            <a:r>
              <a:rPr lang="en-US" dirty="0"/>
              <a:t>When A0 is set it causes a load from Data[A0] into X0 to happen</a:t>
            </a:r>
          </a:p>
          <a:p>
            <a:r>
              <a:rPr lang="en-US" dirty="0"/>
              <a:t>When A1 is set it causes a load from Data[A1] into X1 to happen</a:t>
            </a:r>
          </a:p>
          <a:p>
            <a:r>
              <a:rPr lang="en-US" dirty="0"/>
              <a:t>When A2 is set it causes a store from X2 into Data[A2] to happen</a:t>
            </a:r>
          </a:p>
          <a:p>
            <a:r>
              <a:rPr lang="en-US" dirty="0"/>
              <a:t>When A3 is set it causes a store from X3 into Data[A3] to happen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432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98DF7FC-F6C4-D810-AA55-CF04CDA67EA3}"/>
              </a:ext>
            </a:extLst>
          </p:cNvPr>
          <p:cNvSpPr/>
          <p:nvPr/>
        </p:nvSpPr>
        <p:spPr>
          <a:xfrm>
            <a:off x="4536086" y="1689843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87A62-E992-A08D-C16C-04EF0EAC6922}"/>
              </a:ext>
            </a:extLst>
          </p:cNvPr>
          <p:cNvSpPr txBox="1"/>
          <p:nvPr/>
        </p:nvSpPr>
        <p:spPr>
          <a:xfrm>
            <a:off x="4047565" y="1698809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3EAACE-3540-88C8-62DB-323A3FC9A167}"/>
              </a:ext>
            </a:extLst>
          </p:cNvPr>
          <p:cNvSpPr/>
          <p:nvPr/>
        </p:nvSpPr>
        <p:spPr>
          <a:xfrm>
            <a:off x="5777698" y="1703290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B332D7-0105-E0AE-C407-C112F029384A}"/>
              </a:ext>
            </a:extLst>
          </p:cNvPr>
          <p:cNvSpPr txBox="1"/>
          <p:nvPr/>
        </p:nvSpPr>
        <p:spPr>
          <a:xfrm>
            <a:off x="5319346" y="1712256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181F86-2678-FC92-A808-4321EB70C89A}"/>
              </a:ext>
            </a:extLst>
          </p:cNvPr>
          <p:cNvSpPr/>
          <p:nvPr/>
        </p:nvSpPr>
        <p:spPr>
          <a:xfrm>
            <a:off x="4527122" y="2151524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C747E0-125A-845D-FAD9-3EA8BAC03212}"/>
              </a:ext>
            </a:extLst>
          </p:cNvPr>
          <p:cNvSpPr txBox="1"/>
          <p:nvPr/>
        </p:nvSpPr>
        <p:spPr>
          <a:xfrm>
            <a:off x="4047565" y="2160490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E99EE-232A-3637-10A4-1E825422FBAA}"/>
              </a:ext>
            </a:extLst>
          </p:cNvPr>
          <p:cNvSpPr/>
          <p:nvPr/>
        </p:nvSpPr>
        <p:spPr>
          <a:xfrm>
            <a:off x="5768734" y="2164971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0461F8-DB1C-A9EC-CFF0-A4776C5E80A0}"/>
              </a:ext>
            </a:extLst>
          </p:cNvPr>
          <p:cNvSpPr txBox="1"/>
          <p:nvPr/>
        </p:nvSpPr>
        <p:spPr>
          <a:xfrm>
            <a:off x="5319346" y="2173937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040192-0101-FBDB-3B4A-6972E26DCE4E}"/>
              </a:ext>
            </a:extLst>
          </p:cNvPr>
          <p:cNvSpPr/>
          <p:nvPr/>
        </p:nvSpPr>
        <p:spPr>
          <a:xfrm>
            <a:off x="4527122" y="2770086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C1EB68-4D8D-22A9-D18D-2083F360D341}"/>
              </a:ext>
            </a:extLst>
          </p:cNvPr>
          <p:cNvSpPr txBox="1"/>
          <p:nvPr/>
        </p:nvSpPr>
        <p:spPr>
          <a:xfrm>
            <a:off x="4047565" y="2779052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C83786-BD31-C243-6363-72DDFD8A1258}"/>
              </a:ext>
            </a:extLst>
          </p:cNvPr>
          <p:cNvSpPr/>
          <p:nvPr/>
        </p:nvSpPr>
        <p:spPr>
          <a:xfrm>
            <a:off x="5768734" y="2783533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34374E-8EAD-3E0F-DC51-994063263D15}"/>
              </a:ext>
            </a:extLst>
          </p:cNvPr>
          <p:cNvSpPr txBox="1"/>
          <p:nvPr/>
        </p:nvSpPr>
        <p:spPr>
          <a:xfrm>
            <a:off x="5319346" y="2792499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119FFB-6D09-0114-5A97-2FDB6F2F02D0}"/>
              </a:ext>
            </a:extLst>
          </p:cNvPr>
          <p:cNvSpPr/>
          <p:nvPr/>
        </p:nvSpPr>
        <p:spPr>
          <a:xfrm>
            <a:off x="4518158" y="3231767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81C243-17D6-7EB6-C61A-4BFEA8CCBA82}"/>
              </a:ext>
            </a:extLst>
          </p:cNvPr>
          <p:cNvSpPr txBox="1"/>
          <p:nvPr/>
        </p:nvSpPr>
        <p:spPr>
          <a:xfrm>
            <a:off x="4047565" y="3240733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A3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2C6E94E-5DC3-0F8A-9A04-A8542D56BE28}"/>
              </a:ext>
            </a:extLst>
          </p:cNvPr>
          <p:cNvSpPr/>
          <p:nvPr/>
        </p:nvSpPr>
        <p:spPr>
          <a:xfrm>
            <a:off x="5759770" y="3245214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441D57-68DB-74A2-1BE9-59977EFB8F0E}"/>
              </a:ext>
            </a:extLst>
          </p:cNvPr>
          <p:cNvSpPr txBox="1"/>
          <p:nvPr/>
        </p:nvSpPr>
        <p:spPr>
          <a:xfrm>
            <a:off x="5319346" y="3254180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B83B47A-8660-0218-0D4F-C6C8C1513D12}"/>
              </a:ext>
            </a:extLst>
          </p:cNvPr>
          <p:cNvSpPr/>
          <p:nvPr/>
        </p:nvSpPr>
        <p:spPr>
          <a:xfrm>
            <a:off x="4554016" y="1129552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B9F1765-BB30-D027-1A81-CCB8CA10F004}"/>
              </a:ext>
            </a:extLst>
          </p:cNvPr>
          <p:cNvSpPr txBox="1"/>
          <p:nvPr/>
        </p:nvSpPr>
        <p:spPr>
          <a:xfrm>
            <a:off x="4047565" y="1138518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PC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EE412B2-E09B-824D-85E7-585153CFDF53}"/>
              </a:ext>
            </a:extLst>
          </p:cNvPr>
          <p:cNvSpPr/>
          <p:nvPr/>
        </p:nvSpPr>
        <p:spPr>
          <a:xfrm>
            <a:off x="5757356" y="1121478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&lt;=&gt;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7F91C97-2C14-7707-9CE6-9CE0E54713C9}"/>
              </a:ext>
            </a:extLst>
          </p:cNvPr>
          <p:cNvSpPr txBox="1"/>
          <p:nvPr/>
        </p:nvSpPr>
        <p:spPr>
          <a:xfrm>
            <a:off x="5319346" y="1130444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CM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2241CF6-E2D2-AD32-AC93-FFCA3CF815D9}"/>
              </a:ext>
            </a:extLst>
          </p:cNvPr>
          <p:cNvSpPr/>
          <p:nvPr/>
        </p:nvSpPr>
        <p:spPr>
          <a:xfrm>
            <a:off x="8207979" y="1108036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10E5C7-05E4-A22F-1544-8B3DD707F717}"/>
              </a:ext>
            </a:extLst>
          </p:cNvPr>
          <p:cNvSpPr txBox="1"/>
          <p:nvPr/>
        </p:nvSpPr>
        <p:spPr>
          <a:xfrm>
            <a:off x="7413834" y="1107143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A3C3BE-2E81-8BE8-5F00-0046EFC3ECBE}"/>
              </a:ext>
            </a:extLst>
          </p:cNvPr>
          <p:cNvSpPr/>
          <p:nvPr/>
        </p:nvSpPr>
        <p:spPr>
          <a:xfrm>
            <a:off x="8207978" y="1591233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2A73C65-D03C-5B38-F000-F30FA681BF5E}"/>
              </a:ext>
            </a:extLst>
          </p:cNvPr>
          <p:cNvSpPr txBox="1"/>
          <p:nvPr/>
        </p:nvSpPr>
        <p:spPr>
          <a:xfrm>
            <a:off x="7404870" y="1568824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7FD36A2-3BB4-CFEB-076A-28658192D64E}"/>
              </a:ext>
            </a:extLst>
          </p:cNvPr>
          <p:cNvSpPr/>
          <p:nvPr/>
        </p:nvSpPr>
        <p:spPr>
          <a:xfrm>
            <a:off x="8212462" y="2094150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147C22-8D93-3B5B-BAEB-685274446A93}"/>
              </a:ext>
            </a:extLst>
          </p:cNvPr>
          <p:cNvSpPr txBox="1"/>
          <p:nvPr/>
        </p:nvSpPr>
        <p:spPr>
          <a:xfrm>
            <a:off x="7418317" y="2093257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383F41E-419C-4356-74B6-EE49AC5084AB}"/>
              </a:ext>
            </a:extLst>
          </p:cNvPr>
          <p:cNvSpPr/>
          <p:nvPr/>
        </p:nvSpPr>
        <p:spPr>
          <a:xfrm>
            <a:off x="8212461" y="2577347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CA156B6-E954-C544-4C6A-9D0ACF186469}"/>
              </a:ext>
            </a:extLst>
          </p:cNvPr>
          <p:cNvSpPr txBox="1"/>
          <p:nvPr/>
        </p:nvSpPr>
        <p:spPr>
          <a:xfrm>
            <a:off x="7409353" y="2554938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0x03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293CF5E-CECF-F226-8103-C1DE99E670F2}"/>
              </a:ext>
            </a:extLst>
          </p:cNvPr>
          <p:cNvSpPr/>
          <p:nvPr/>
        </p:nvSpPr>
        <p:spPr>
          <a:xfrm>
            <a:off x="8207977" y="3089225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E49115-BCFC-C989-FBDF-FEF4EF53F955}"/>
              </a:ext>
            </a:extLst>
          </p:cNvPr>
          <p:cNvSpPr txBox="1"/>
          <p:nvPr/>
        </p:nvSpPr>
        <p:spPr>
          <a:xfrm>
            <a:off x="7413832" y="3088332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0x04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526B610-1669-E2FD-C4D0-D692B9C221F6}"/>
              </a:ext>
            </a:extLst>
          </p:cNvPr>
          <p:cNvSpPr/>
          <p:nvPr/>
        </p:nvSpPr>
        <p:spPr>
          <a:xfrm>
            <a:off x="8207976" y="3572422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F65E415-0782-86B7-1AC5-F677BF0724BF}"/>
              </a:ext>
            </a:extLst>
          </p:cNvPr>
          <p:cNvSpPr txBox="1"/>
          <p:nvPr/>
        </p:nvSpPr>
        <p:spPr>
          <a:xfrm>
            <a:off x="7404868" y="3550013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0x05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7982B24-DDE0-3031-491B-8104305A75A9}"/>
              </a:ext>
            </a:extLst>
          </p:cNvPr>
          <p:cNvSpPr/>
          <p:nvPr/>
        </p:nvSpPr>
        <p:spPr>
          <a:xfrm>
            <a:off x="8212460" y="4075339"/>
            <a:ext cx="602281" cy="369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FB9A677-BA2C-06A9-7CD1-DBB75D768975}"/>
              </a:ext>
            </a:extLst>
          </p:cNvPr>
          <p:cNvSpPr/>
          <p:nvPr/>
        </p:nvSpPr>
        <p:spPr>
          <a:xfrm>
            <a:off x="8212459" y="4558536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B56C596-0587-6DA2-3D4A-47D9F9818B81}"/>
              </a:ext>
            </a:extLst>
          </p:cNvPr>
          <p:cNvSpPr txBox="1"/>
          <p:nvPr/>
        </p:nvSpPr>
        <p:spPr>
          <a:xfrm>
            <a:off x="7409351" y="4536127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0xFD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2140809-0A4A-E3B8-1FD6-D5EBE8A8580A}"/>
              </a:ext>
            </a:extLst>
          </p:cNvPr>
          <p:cNvSpPr/>
          <p:nvPr/>
        </p:nvSpPr>
        <p:spPr>
          <a:xfrm>
            <a:off x="8187975" y="5088335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1A9DD33-3A66-4C84-FD83-F05E8F9FC138}"/>
              </a:ext>
            </a:extLst>
          </p:cNvPr>
          <p:cNvSpPr txBox="1"/>
          <p:nvPr/>
        </p:nvSpPr>
        <p:spPr>
          <a:xfrm>
            <a:off x="7393830" y="5087442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0xFE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C96EC4A-8513-5D34-2021-6E5E79308A90}"/>
              </a:ext>
            </a:extLst>
          </p:cNvPr>
          <p:cNvSpPr/>
          <p:nvPr/>
        </p:nvSpPr>
        <p:spPr>
          <a:xfrm>
            <a:off x="8187974" y="5571532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DA08078-3C2F-2B36-7DBF-EC3E4C97E5CF}"/>
              </a:ext>
            </a:extLst>
          </p:cNvPr>
          <p:cNvSpPr txBox="1"/>
          <p:nvPr/>
        </p:nvSpPr>
        <p:spPr>
          <a:xfrm>
            <a:off x="7384866" y="5549123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0xFF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48C662F-F23E-5D29-8206-F51B97DDD5FC}"/>
              </a:ext>
            </a:extLst>
          </p:cNvPr>
          <p:cNvSpPr txBox="1"/>
          <p:nvPr/>
        </p:nvSpPr>
        <p:spPr>
          <a:xfrm>
            <a:off x="4083424" y="378751"/>
            <a:ext cx="235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Central Processing Unit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2FC1F11-0298-18A4-A009-F8975BA376C7}"/>
              </a:ext>
            </a:extLst>
          </p:cNvPr>
          <p:cNvSpPr txBox="1"/>
          <p:nvPr/>
        </p:nvSpPr>
        <p:spPr>
          <a:xfrm>
            <a:off x="7035384" y="368909"/>
            <a:ext cx="2058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Instruction Memory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0396A53-BDA5-95C7-319E-849D9F20F5F2}"/>
              </a:ext>
            </a:extLst>
          </p:cNvPr>
          <p:cNvSpPr/>
          <p:nvPr/>
        </p:nvSpPr>
        <p:spPr>
          <a:xfrm>
            <a:off x="10805007" y="1123728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584072A-C8F6-37F6-8393-BE94F645F405}"/>
              </a:ext>
            </a:extLst>
          </p:cNvPr>
          <p:cNvSpPr txBox="1"/>
          <p:nvPr/>
        </p:nvSpPr>
        <p:spPr>
          <a:xfrm>
            <a:off x="10010862" y="1122835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BF8D1756-1EF1-1379-E6F2-E5A8F23DE5A1}"/>
              </a:ext>
            </a:extLst>
          </p:cNvPr>
          <p:cNvSpPr/>
          <p:nvPr/>
        </p:nvSpPr>
        <p:spPr>
          <a:xfrm>
            <a:off x="10805006" y="1606925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836F44E-428D-6CAD-3180-630F8FC7294E}"/>
              </a:ext>
            </a:extLst>
          </p:cNvPr>
          <p:cNvSpPr txBox="1"/>
          <p:nvPr/>
        </p:nvSpPr>
        <p:spPr>
          <a:xfrm>
            <a:off x="10001898" y="1584516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0x01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F192790-2A04-B72A-3832-05586CAD7826}"/>
              </a:ext>
            </a:extLst>
          </p:cNvPr>
          <p:cNvSpPr/>
          <p:nvPr/>
        </p:nvSpPr>
        <p:spPr>
          <a:xfrm>
            <a:off x="10809490" y="2109842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E6DADD1-E128-EEF6-E880-846B0A405E28}"/>
              </a:ext>
            </a:extLst>
          </p:cNvPr>
          <p:cNvSpPr txBox="1"/>
          <p:nvPr/>
        </p:nvSpPr>
        <p:spPr>
          <a:xfrm>
            <a:off x="10015345" y="2108949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0x02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EC31F42-FC52-900D-4D88-6FE7C03DDBA5}"/>
              </a:ext>
            </a:extLst>
          </p:cNvPr>
          <p:cNvSpPr/>
          <p:nvPr/>
        </p:nvSpPr>
        <p:spPr>
          <a:xfrm>
            <a:off x="10809489" y="2593039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CA985B6-A17A-08D4-C904-9BA51F731A9C}"/>
              </a:ext>
            </a:extLst>
          </p:cNvPr>
          <p:cNvSpPr txBox="1"/>
          <p:nvPr/>
        </p:nvSpPr>
        <p:spPr>
          <a:xfrm>
            <a:off x="10006381" y="2570630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0x03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52C534B-BF8C-0138-2830-1C5B29DA0FFA}"/>
              </a:ext>
            </a:extLst>
          </p:cNvPr>
          <p:cNvSpPr/>
          <p:nvPr/>
        </p:nvSpPr>
        <p:spPr>
          <a:xfrm>
            <a:off x="10805005" y="3104917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7E9AAA0-2149-3F02-12C6-05B6C95F9511}"/>
              </a:ext>
            </a:extLst>
          </p:cNvPr>
          <p:cNvSpPr txBox="1"/>
          <p:nvPr/>
        </p:nvSpPr>
        <p:spPr>
          <a:xfrm>
            <a:off x="10010860" y="3104024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0x04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D1070EB0-814F-0CD6-A6F3-AB7FE0E3880F}"/>
              </a:ext>
            </a:extLst>
          </p:cNvPr>
          <p:cNvSpPr/>
          <p:nvPr/>
        </p:nvSpPr>
        <p:spPr>
          <a:xfrm>
            <a:off x="10805004" y="3588114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E6EFA01-C6F6-DFDB-F837-073D02127612}"/>
              </a:ext>
            </a:extLst>
          </p:cNvPr>
          <p:cNvSpPr txBox="1"/>
          <p:nvPr/>
        </p:nvSpPr>
        <p:spPr>
          <a:xfrm>
            <a:off x="10001896" y="3565705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0x05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2EA1F241-4456-F80A-A4BD-9ABCD6C7524D}"/>
              </a:ext>
            </a:extLst>
          </p:cNvPr>
          <p:cNvSpPr/>
          <p:nvPr/>
        </p:nvSpPr>
        <p:spPr>
          <a:xfrm>
            <a:off x="10809488" y="4091031"/>
            <a:ext cx="602281" cy="369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6E8AA331-3AC7-50FC-4248-13F9A29DB163}"/>
              </a:ext>
            </a:extLst>
          </p:cNvPr>
          <p:cNvSpPr/>
          <p:nvPr/>
        </p:nvSpPr>
        <p:spPr>
          <a:xfrm>
            <a:off x="10809487" y="4574228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D8B801F-1DD9-E17B-48CB-1862CE2E9E37}"/>
              </a:ext>
            </a:extLst>
          </p:cNvPr>
          <p:cNvSpPr txBox="1"/>
          <p:nvPr/>
        </p:nvSpPr>
        <p:spPr>
          <a:xfrm>
            <a:off x="10006379" y="4551819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0xFD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93AE2E05-714D-E6FB-0DBE-F60F29EB8105}"/>
              </a:ext>
            </a:extLst>
          </p:cNvPr>
          <p:cNvSpPr/>
          <p:nvPr/>
        </p:nvSpPr>
        <p:spPr>
          <a:xfrm>
            <a:off x="10785003" y="5104027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62C54A8-6933-356B-1787-4657D1C2B5CB}"/>
              </a:ext>
            </a:extLst>
          </p:cNvPr>
          <p:cNvSpPr txBox="1"/>
          <p:nvPr/>
        </p:nvSpPr>
        <p:spPr>
          <a:xfrm>
            <a:off x="9990858" y="5103134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0xFE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1B1E7350-E927-C437-D824-05BA55E409DB}"/>
              </a:ext>
            </a:extLst>
          </p:cNvPr>
          <p:cNvSpPr/>
          <p:nvPr/>
        </p:nvSpPr>
        <p:spPr>
          <a:xfrm>
            <a:off x="10785002" y="5587224"/>
            <a:ext cx="602281" cy="3693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370C26C1-C6B6-9E5E-16C7-A055022EF606}"/>
              </a:ext>
            </a:extLst>
          </p:cNvPr>
          <p:cNvSpPr txBox="1"/>
          <p:nvPr/>
        </p:nvSpPr>
        <p:spPr>
          <a:xfrm>
            <a:off x="9981894" y="5564815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0xFF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0DA503F-16C9-93C3-9A72-FB7D42609A82}"/>
              </a:ext>
            </a:extLst>
          </p:cNvPr>
          <p:cNvSpPr txBox="1"/>
          <p:nvPr/>
        </p:nvSpPr>
        <p:spPr>
          <a:xfrm>
            <a:off x="9957845" y="411943"/>
            <a:ext cx="1530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 Memory</a:t>
            </a:r>
          </a:p>
        </p:txBody>
      </p:sp>
      <p:sp>
        <p:nvSpPr>
          <p:cNvPr id="103" name="Title 102">
            <a:extLst>
              <a:ext uri="{FF2B5EF4-FFF2-40B4-BE49-F238E27FC236}">
                <a16:creationId xmlns:a16="http://schemas.microsoft.com/office/drawing/2014/main" id="{12557D53-9A2F-4386-AF8D-4AF8E2E91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774" y="4588289"/>
            <a:ext cx="3362990" cy="1325563"/>
          </a:xfrm>
        </p:spPr>
        <p:txBody>
          <a:bodyPr/>
          <a:lstStyle/>
          <a:p>
            <a:r>
              <a:rPr lang="en-US" dirty="0"/>
              <a:t>CDC8512 Architecture</a:t>
            </a: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10544AB8-C005-233E-9B4E-34E695A82786}"/>
              </a:ext>
            </a:extLst>
          </p:cNvPr>
          <p:cNvSpPr/>
          <p:nvPr/>
        </p:nvSpPr>
        <p:spPr>
          <a:xfrm>
            <a:off x="3609599" y="1790365"/>
            <a:ext cx="285397" cy="740250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6CCC9-FA71-5345-96D2-99CFDD6630F3}"/>
              </a:ext>
            </a:extLst>
          </p:cNvPr>
          <p:cNvSpPr txBox="1"/>
          <p:nvPr/>
        </p:nvSpPr>
        <p:spPr>
          <a:xfrm>
            <a:off x="2564437" y="1883475"/>
            <a:ext cx="1025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Load</a:t>
            </a:r>
          </a:p>
          <a:p>
            <a:pPr algn="r"/>
            <a:r>
              <a:rPr lang="en-US" dirty="0"/>
              <a:t>Registers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FBCEC831-823F-7FC7-FA39-E4E723896DDD}"/>
              </a:ext>
            </a:extLst>
          </p:cNvPr>
          <p:cNvSpPr/>
          <p:nvPr/>
        </p:nvSpPr>
        <p:spPr>
          <a:xfrm>
            <a:off x="3599672" y="2815722"/>
            <a:ext cx="285397" cy="740250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398C4B-EF89-971B-EB94-F84EB10EA0B5}"/>
              </a:ext>
            </a:extLst>
          </p:cNvPr>
          <p:cNvSpPr txBox="1"/>
          <p:nvPr/>
        </p:nvSpPr>
        <p:spPr>
          <a:xfrm>
            <a:off x="2554510" y="2908832"/>
            <a:ext cx="1025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Store</a:t>
            </a:r>
          </a:p>
          <a:p>
            <a:pPr algn="r"/>
            <a:r>
              <a:rPr lang="en-US" dirty="0"/>
              <a:t>Registers</a:t>
            </a:r>
          </a:p>
        </p:txBody>
      </p:sp>
    </p:spTree>
    <p:extLst>
      <p:ext uri="{BB962C8B-B14F-4D97-AF65-F5344CB8AC3E}">
        <p14:creationId xmlns:p14="http://schemas.microsoft.com/office/powerpoint/2010/main" val="341268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1364</Words>
  <Application>Microsoft Macintosh PowerPoint</Application>
  <PresentationFormat>Widescreen</PresentationFormat>
  <Paragraphs>290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Courier New</vt:lpstr>
      <vt:lpstr>Office Theme</vt:lpstr>
      <vt:lpstr>The CDC 8512 Microprocessor</vt:lpstr>
      <vt:lpstr>Outline</vt:lpstr>
      <vt:lpstr>PowerPoint Presentation</vt:lpstr>
      <vt:lpstr>CDC 8512 - Inspired by CDC 6500</vt:lpstr>
      <vt:lpstr>CDC 8512 - Inspired by CDC 6500</vt:lpstr>
      <vt:lpstr>About the CDC6500</vt:lpstr>
      <vt:lpstr>PowerPoint Presentation</vt:lpstr>
      <vt:lpstr>About the CDC8512</vt:lpstr>
      <vt:lpstr>CDC8512 Architecture</vt:lpstr>
      <vt:lpstr>CDC 8512 – Instruction Set</vt:lpstr>
      <vt:lpstr>Set a Register</vt:lpstr>
      <vt:lpstr>Register Arithmetic</vt:lpstr>
      <vt:lpstr>Comparison and Jumps</vt:lpstr>
      <vt:lpstr>Miscellaneous Instructions</vt:lpstr>
      <vt:lpstr>Summary</vt:lpstr>
      <vt:lpstr>CDC 8512 – Machine Language</vt:lpstr>
      <vt:lpstr>Halt Instruction</vt:lpstr>
      <vt:lpstr>Single Register 8-bit Instruction</vt:lpstr>
      <vt:lpstr>Single Register 8-Bit Instruction</vt:lpstr>
      <vt:lpstr>Set Register to Constant (2 byte instruction)</vt:lpstr>
      <vt:lpstr>Two Register Instruction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CDC 8512 MicroProcessor</dc:title>
  <dc:creator>Severance, Charles</dc:creator>
  <cp:lastModifiedBy>Severance, Charles</cp:lastModifiedBy>
  <cp:revision>24</cp:revision>
  <dcterms:created xsi:type="dcterms:W3CDTF">2023-02-08T12:14:18Z</dcterms:created>
  <dcterms:modified xsi:type="dcterms:W3CDTF">2025-08-27T02:25:39Z</dcterms:modified>
</cp:coreProperties>
</file>

<file path=docProps/thumbnail.jpeg>
</file>